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66" r:id="rId2"/>
    <p:sldId id="256" r:id="rId3"/>
    <p:sldId id="382" r:id="rId4"/>
    <p:sldId id="499" r:id="rId5"/>
    <p:sldId id="357" r:id="rId6"/>
    <p:sldId id="352" r:id="rId7"/>
    <p:sldId id="356" r:id="rId8"/>
    <p:sldId id="257" r:id="rId9"/>
    <p:sldId id="500" r:id="rId10"/>
    <p:sldId id="419" r:id="rId11"/>
    <p:sldId id="411" r:id="rId12"/>
    <p:sldId id="400" r:id="rId13"/>
    <p:sldId id="401" r:id="rId14"/>
    <p:sldId id="408" r:id="rId15"/>
    <p:sldId id="402" r:id="rId16"/>
    <p:sldId id="407" r:id="rId17"/>
    <p:sldId id="409" r:id="rId18"/>
    <p:sldId id="403" r:id="rId19"/>
    <p:sldId id="420" r:id="rId20"/>
    <p:sldId id="404" r:id="rId21"/>
    <p:sldId id="410" r:id="rId22"/>
    <p:sldId id="405" r:id="rId23"/>
    <p:sldId id="406" r:id="rId24"/>
    <p:sldId id="412" r:id="rId25"/>
    <p:sldId id="413" r:id="rId26"/>
    <p:sldId id="520" r:id="rId27"/>
    <p:sldId id="414" r:id="rId28"/>
    <p:sldId id="416" r:id="rId29"/>
    <p:sldId id="415" r:id="rId30"/>
    <p:sldId id="417" r:id="rId31"/>
    <p:sldId id="503" r:id="rId32"/>
    <p:sldId id="456" r:id="rId33"/>
    <p:sldId id="421" r:id="rId34"/>
    <p:sldId id="511" r:id="rId35"/>
    <p:sldId id="423" r:id="rId36"/>
    <p:sldId id="424" r:id="rId37"/>
    <p:sldId id="270" r:id="rId38"/>
    <p:sldId id="425" r:id="rId39"/>
    <p:sldId id="509" r:id="rId40"/>
    <p:sldId id="510" r:id="rId41"/>
    <p:sldId id="383" r:id="rId42"/>
    <p:sldId id="427" r:id="rId43"/>
    <p:sldId id="498" r:id="rId44"/>
    <p:sldId id="501" r:id="rId45"/>
    <p:sldId id="508" r:id="rId46"/>
    <p:sldId id="502" r:id="rId47"/>
    <p:sldId id="496" r:id="rId48"/>
    <p:sldId id="497" r:id="rId49"/>
    <p:sldId id="429" r:id="rId50"/>
    <p:sldId id="430" r:id="rId51"/>
    <p:sldId id="431" r:id="rId52"/>
    <p:sldId id="432" r:id="rId53"/>
    <p:sldId id="428" r:id="rId54"/>
    <p:sldId id="483" r:id="rId55"/>
    <p:sldId id="278" r:id="rId56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88174"/>
    <a:srgbClr val="F3230D"/>
    <a:srgbClr val="FF3300"/>
    <a:srgbClr val="FF66CC"/>
    <a:srgbClr val="FFFF99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40" autoAdjust="0"/>
    <p:restoredTop sz="78417" autoAdjust="0"/>
  </p:normalViewPr>
  <p:slideViewPr>
    <p:cSldViewPr snapToGrid="0" snapToObjects="1">
      <p:cViewPr>
        <p:scale>
          <a:sx n="100" d="100"/>
          <a:sy n="100" d="100"/>
        </p:scale>
        <p:origin x="-1080" y="-6"/>
      </p:cViewPr>
      <p:guideLst>
        <p:guide orient="horz" pos="1283"/>
        <p:guide pos="1643"/>
      </p:guideLst>
    </p:cSldViewPr>
  </p:slideViewPr>
  <p:outlineViewPr>
    <p:cViewPr>
      <p:scale>
        <a:sx n="33" d="100"/>
        <a:sy n="33" d="100"/>
      </p:scale>
      <p:origin x="0" y="239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0" d="100"/>
          <a:sy n="60" d="100"/>
        </p:scale>
        <p:origin x="-3306" y="-72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386E63-9A0C-4625-83FC-96E7562DBFD0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EDC2FBDA-BF4F-4CBA-B7BF-1EFD45D1C83B}">
      <dgm:prSet phldrT="[Text]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06206D02-85FE-437B-9B26-41006D2EA3F4}" type="parTrans" cxnId="{F1678FD2-D496-4D69-AF17-003F550565D6}">
      <dgm:prSet/>
      <dgm:spPr/>
      <dgm:t>
        <a:bodyPr/>
        <a:lstStyle/>
        <a:p>
          <a:endParaRPr lang="en-US"/>
        </a:p>
      </dgm:t>
    </dgm:pt>
    <dgm:pt modelId="{5275C851-73C8-4A3B-92BC-907C1234ED09}" type="sibTrans" cxnId="{F1678FD2-D496-4D69-AF17-003F550565D6}">
      <dgm:prSet/>
      <dgm:spPr/>
      <dgm:t>
        <a:bodyPr/>
        <a:lstStyle/>
        <a:p>
          <a:endParaRPr lang="en-US"/>
        </a:p>
      </dgm:t>
    </dgm:pt>
    <dgm:pt modelId="{C55DC5FC-C883-40DB-8947-6D2A3AB9E753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 dirty="0" smtClean="0"/>
            <a:t>+</a:t>
          </a:r>
          <a:endParaRPr lang="en-US" dirty="0"/>
        </a:p>
      </dgm:t>
    </dgm:pt>
    <dgm:pt modelId="{7EEB05DA-AB5C-4F81-BC43-F1DDE9773B22}" type="parTrans" cxnId="{6547A843-0E08-4EE1-9D0F-C68C17773ACD}">
      <dgm:prSet/>
      <dgm:spPr/>
      <dgm:t>
        <a:bodyPr/>
        <a:lstStyle/>
        <a:p>
          <a:endParaRPr lang="en-US"/>
        </a:p>
      </dgm:t>
    </dgm:pt>
    <dgm:pt modelId="{2ADA77E5-EFBB-4D3D-880E-E35CE2E4E0BB}" type="sibTrans" cxnId="{6547A843-0E08-4EE1-9D0F-C68C17773ACD}">
      <dgm:prSet/>
      <dgm:spPr/>
      <dgm:t>
        <a:bodyPr/>
        <a:lstStyle/>
        <a:p>
          <a:endParaRPr lang="en-US"/>
        </a:p>
      </dgm:t>
    </dgm:pt>
    <dgm:pt modelId="{EA525BCD-E9AB-40E1-91EF-5CB063A23A4E}">
      <dgm:prSet phldrT="[Text]"/>
      <dgm:spPr/>
      <dgm:t>
        <a:bodyPr/>
        <a:lstStyle/>
        <a:p>
          <a:r>
            <a:rPr lang="en-US" dirty="0" smtClean="0"/>
            <a:t>N</a:t>
          </a:r>
          <a:endParaRPr lang="en-US" dirty="0"/>
        </a:p>
      </dgm:t>
    </dgm:pt>
    <dgm:pt modelId="{22BCD56A-D952-4926-82F2-E0E6B1FB2223}" type="parTrans" cxnId="{03046D2A-1F3D-4362-960D-F4131D131905}">
      <dgm:prSet/>
      <dgm:spPr/>
      <dgm:t>
        <a:bodyPr/>
        <a:lstStyle/>
        <a:p>
          <a:endParaRPr lang="en-US"/>
        </a:p>
      </dgm:t>
    </dgm:pt>
    <dgm:pt modelId="{32F34839-5D0A-4623-B987-F939392F7BDD}" type="sibTrans" cxnId="{03046D2A-1F3D-4362-960D-F4131D131905}">
      <dgm:prSet/>
      <dgm:spPr/>
      <dgm:t>
        <a:bodyPr/>
        <a:lstStyle/>
        <a:p>
          <a:endParaRPr lang="en-US"/>
        </a:p>
      </dgm:t>
    </dgm:pt>
    <dgm:pt modelId="{2C7ECEFE-0842-4403-A546-4CBAE420AED7}">
      <dgm:prSet phldrT="[Text]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 smtClean="0"/>
            <a:t>+</a:t>
          </a:r>
          <a:endParaRPr lang="en-US" dirty="0"/>
        </a:p>
      </dgm:t>
    </dgm:pt>
    <dgm:pt modelId="{E3C11153-0D94-4189-AD24-D63319E2FAE9}" type="parTrans" cxnId="{4A79D4F7-AF1F-42C0-9DA2-6B4B1251979A}">
      <dgm:prSet/>
      <dgm:spPr/>
      <dgm:t>
        <a:bodyPr/>
        <a:lstStyle/>
        <a:p>
          <a:endParaRPr lang="en-US"/>
        </a:p>
      </dgm:t>
    </dgm:pt>
    <dgm:pt modelId="{F7F8FB87-D20A-49ED-A417-322035134B1F}" type="sibTrans" cxnId="{4A79D4F7-AF1F-42C0-9DA2-6B4B1251979A}">
      <dgm:prSet/>
      <dgm:spPr/>
      <dgm:t>
        <a:bodyPr/>
        <a:lstStyle/>
        <a:p>
          <a:endParaRPr lang="en-US"/>
        </a:p>
      </dgm:t>
    </dgm:pt>
    <dgm:pt modelId="{999BC914-2C8F-4835-B615-605925995146}" type="pres">
      <dgm:prSet presAssocID="{D7386E63-9A0C-4625-83FC-96E7562DBFD0}" presName="Name0" presStyleCnt="0">
        <dgm:presLayoutVars>
          <dgm:chMax val="7"/>
          <dgm:dir/>
          <dgm:resizeHandles val="exact"/>
        </dgm:presLayoutVars>
      </dgm:prSet>
      <dgm:spPr/>
    </dgm:pt>
    <dgm:pt modelId="{03298DA5-CCA1-4B7F-A7D1-C77D4D8C2830}" type="pres">
      <dgm:prSet presAssocID="{D7386E63-9A0C-4625-83FC-96E7562DBFD0}" presName="ellipse1" presStyleLbl="vennNode1" presStyleIdx="0" presStyleCnt="4" custLinFactNeighborX="27162" custLinFactNeighborY="-166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5CCFD-009D-4805-9005-FFA71B630016}" type="pres">
      <dgm:prSet presAssocID="{D7386E63-9A0C-4625-83FC-96E7562DBFD0}" presName="ellipse2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F54E88-4430-4C7B-9366-FA4E13588E66}" type="pres">
      <dgm:prSet presAssocID="{D7386E63-9A0C-4625-83FC-96E7562DBFD0}" presName="ellipse3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295C0-3D33-41A8-BE57-41227C515FF1}" type="pres">
      <dgm:prSet presAssocID="{D7386E63-9A0C-4625-83FC-96E7562DBFD0}" presName="ellipse4" presStyleLbl="vennNode1" presStyleIdx="3" presStyleCnt="4" custLinFactNeighborX="-27162" custLinFactNeighborY="-27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22D65F-50DD-4F17-B5CB-2D8B2DC193AB}" type="presOf" srcId="{D7386E63-9A0C-4625-83FC-96E7562DBFD0}" destId="{999BC914-2C8F-4835-B615-605925995146}" srcOrd="0" destOrd="0" presId="urn:microsoft.com/office/officeart/2005/8/layout/rings+Icon"/>
    <dgm:cxn modelId="{03046D2A-1F3D-4362-960D-F4131D131905}" srcId="{D7386E63-9A0C-4625-83FC-96E7562DBFD0}" destId="{EA525BCD-E9AB-40E1-91EF-5CB063A23A4E}" srcOrd="3" destOrd="0" parTransId="{22BCD56A-D952-4926-82F2-E0E6B1FB2223}" sibTransId="{32F34839-5D0A-4623-B987-F939392F7BDD}"/>
    <dgm:cxn modelId="{6547A843-0E08-4EE1-9D0F-C68C17773ACD}" srcId="{D7386E63-9A0C-4625-83FC-96E7562DBFD0}" destId="{C55DC5FC-C883-40DB-8947-6D2A3AB9E753}" srcOrd="2" destOrd="0" parTransId="{7EEB05DA-AB5C-4F81-BC43-F1DDE9773B22}" sibTransId="{2ADA77E5-EFBB-4D3D-880E-E35CE2E4E0BB}"/>
    <dgm:cxn modelId="{89AE92AD-A911-4740-82E9-2DB0F94E0165}" type="presOf" srcId="{C55DC5FC-C883-40DB-8947-6D2A3AB9E753}" destId="{29F54E88-4430-4C7B-9366-FA4E13588E66}" srcOrd="0" destOrd="0" presId="urn:microsoft.com/office/officeart/2005/8/layout/rings+Icon"/>
    <dgm:cxn modelId="{4A79D4F7-AF1F-42C0-9DA2-6B4B1251979A}" srcId="{D7386E63-9A0C-4625-83FC-96E7562DBFD0}" destId="{2C7ECEFE-0842-4403-A546-4CBAE420AED7}" srcOrd="1" destOrd="0" parTransId="{E3C11153-0D94-4189-AD24-D63319E2FAE9}" sibTransId="{F7F8FB87-D20A-49ED-A417-322035134B1F}"/>
    <dgm:cxn modelId="{83723880-4A5A-43CB-A041-B02A46F1B2DA}" type="presOf" srcId="{EA525BCD-E9AB-40E1-91EF-5CB063A23A4E}" destId="{C4B295C0-3D33-41A8-BE57-41227C515FF1}" srcOrd="0" destOrd="0" presId="urn:microsoft.com/office/officeart/2005/8/layout/rings+Icon"/>
    <dgm:cxn modelId="{38E60AF0-E321-45A6-AE62-CB11E075558E}" type="presOf" srcId="{2C7ECEFE-0842-4403-A546-4CBAE420AED7}" destId="{21D5CCFD-009D-4805-9005-FFA71B630016}" srcOrd="0" destOrd="0" presId="urn:microsoft.com/office/officeart/2005/8/layout/rings+Icon"/>
    <dgm:cxn modelId="{F1678FD2-D496-4D69-AF17-003F550565D6}" srcId="{D7386E63-9A0C-4625-83FC-96E7562DBFD0}" destId="{EDC2FBDA-BF4F-4CBA-B7BF-1EFD45D1C83B}" srcOrd="0" destOrd="0" parTransId="{06206D02-85FE-437B-9B26-41006D2EA3F4}" sibTransId="{5275C851-73C8-4A3B-92BC-907C1234ED09}"/>
    <dgm:cxn modelId="{EDB5388C-6BC8-467F-9C4A-0EB6895164C0}" type="presOf" srcId="{EDC2FBDA-BF4F-4CBA-B7BF-1EFD45D1C83B}" destId="{03298DA5-CCA1-4B7F-A7D1-C77D4D8C2830}" srcOrd="0" destOrd="0" presId="urn:microsoft.com/office/officeart/2005/8/layout/rings+Icon"/>
    <dgm:cxn modelId="{57392D44-B3FC-4B24-92B4-574A9AB10684}" type="presParOf" srcId="{999BC914-2C8F-4835-B615-605925995146}" destId="{03298DA5-CCA1-4B7F-A7D1-C77D4D8C2830}" srcOrd="0" destOrd="0" presId="urn:microsoft.com/office/officeart/2005/8/layout/rings+Icon"/>
    <dgm:cxn modelId="{FD0EEAE7-F660-4DB0-93B0-CCA07429CC53}" type="presParOf" srcId="{999BC914-2C8F-4835-B615-605925995146}" destId="{21D5CCFD-009D-4805-9005-FFA71B630016}" srcOrd="1" destOrd="0" presId="urn:microsoft.com/office/officeart/2005/8/layout/rings+Icon"/>
    <dgm:cxn modelId="{21B60B40-25FE-4A58-995C-7373BF8D2AAB}" type="presParOf" srcId="{999BC914-2C8F-4835-B615-605925995146}" destId="{29F54E88-4430-4C7B-9366-FA4E13588E66}" srcOrd="2" destOrd="0" presId="urn:microsoft.com/office/officeart/2005/8/layout/rings+Icon"/>
    <dgm:cxn modelId="{D575B5D8-A9E7-4429-9E27-5E64BECACB1C}" type="presParOf" srcId="{999BC914-2C8F-4835-B615-605925995146}" destId="{C4B295C0-3D33-41A8-BE57-41227C515FF1}" srcOrd="3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98DA5-CCA1-4B7F-A7D1-C77D4D8C2830}">
      <dsp:nvSpPr>
        <dsp:cNvPr id="0" name=""/>
        <dsp:cNvSpPr/>
      </dsp:nvSpPr>
      <dsp:spPr>
        <a:xfrm>
          <a:off x="153638" y="201982"/>
          <a:ext cx="565639" cy="565708"/>
        </a:xfrm>
        <a:prstGeom prst="ellipse">
          <a:avLst/>
        </a:prstGeom>
        <a:solidFill>
          <a:schemeClr val="accent1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</a:t>
          </a:r>
          <a:endParaRPr lang="en-US" sz="1800" kern="1200" dirty="0"/>
        </a:p>
      </dsp:txBody>
      <dsp:txXfrm>
        <a:off x="236474" y="284828"/>
        <a:ext cx="399967" cy="400016"/>
      </dsp:txXfrm>
    </dsp:sp>
    <dsp:sp modelId="{21D5CCFD-009D-4805-9005-FFA71B630016}">
      <dsp:nvSpPr>
        <dsp:cNvPr id="0" name=""/>
        <dsp:cNvSpPr/>
      </dsp:nvSpPr>
      <dsp:spPr>
        <a:xfrm>
          <a:off x="291019" y="673486"/>
          <a:ext cx="565639" cy="565708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+</a:t>
          </a:r>
          <a:endParaRPr lang="en-US" sz="1800" kern="1200" dirty="0"/>
        </a:p>
      </dsp:txBody>
      <dsp:txXfrm>
        <a:off x="373855" y="756332"/>
        <a:ext cx="399967" cy="400016"/>
      </dsp:txXfrm>
    </dsp:sp>
    <dsp:sp modelId="{29F54E88-4430-4C7B-9366-FA4E13588E66}">
      <dsp:nvSpPr>
        <dsp:cNvPr id="0" name=""/>
        <dsp:cNvSpPr/>
      </dsp:nvSpPr>
      <dsp:spPr>
        <a:xfrm>
          <a:off x="581895" y="296190"/>
          <a:ext cx="565639" cy="565708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+</a:t>
          </a:r>
          <a:endParaRPr lang="en-US" sz="1800" kern="1200" dirty="0"/>
        </a:p>
      </dsp:txBody>
      <dsp:txXfrm>
        <a:off x="664731" y="379036"/>
        <a:ext cx="399967" cy="400016"/>
      </dsp:txXfrm>
    </dsp:sp>
    <dsp:sp modelId="{C4B295C0-3D33-41A8-BE57-41227C515FF1}">
      <dsp:nvSpPr>
        <dsp:cNvPr id="0" name=""/>
        <dsp:cNvSpPr/>
      </dsp:nvSpPr>
      <dsp:spPr>
        <a:xfrm>
          <a:off x="719275" y="658178"/>
          <a:ext cx="565639" cy="56570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</a:t>
          </a:r>
          <a:endParaRPr lang="en-US" sz="1800" kern="1200" dirty="0"/>
        </a:p>
      </dsp:txBody>
      <dsp:txXfrm>
        <a:off x="802111" y="741024"/>
        <a:ext cx="399967" cy="400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D5240AD-D0E5-8743-BED0-4875EEDE37D1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9F1AF83-5EC3-2645-9357-E8053F4E6264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 			</a:t>
            </a:r>
            <a:r>
              <a:rPr lang="en-US" baseline="0" dirty="0" smtClean="0"/>
              <a:t>  	</a:t>
            </a:r>
            <a:r>
              <a:rPr lang="en-US" dirty="0" smtClean="0"/>
              <a:t>–</a:t>
            </a:r>
            <a:r>
              <a:rPr lang="en-US" baseline="0" dirty="0" smtClean="0"/>
              <a:t> </a:t>
            </a:r>
            <a:r>
              <a:rPr lang="en-US" dirty="0" smtClean="0"/>
              <a:t>10 minutes</a:t>
            </a:r>
          </a:p>
          <a:p>
            <a:r>
              <a:rPr lang="en-US" dirty="0" smtClean="0"/>
              <a:t>Activity #1		</a:t>
            </a:r>
            <a:r>
              <a:rPr lang="en-US" baseline="0" dirty="0" smtClean="0"/>
              <a:t> 	</a:t>
            </a:r>
            <a:r>
              <a:rPr lang="en-US" dirty="0" smtClean="0"/>
              <a:t>– 30 minutes	</a:t>
            </a:r>
            <a:r>
              <a:rPr lang="en-US" baseline="0" dirty="0" smtClean="0"/>
              <a:t>  45</a:t>
            </a:r>
            <a:endParaRPr lang="en-US" dirty="0" smtClean="0"/>
          </a:p>
          <a:p>
            <a:r>
              <a:rPr lang="en-US" dirty="0" smtClean="0"/>
              <a:t>Activity #2</a:t>
            </a:r>
            <a:r>
              <a:rPr lang="en-US" baseline="0" dirty="0" smtClean="0"/>
              <a:t> Introduction	– 10 minutes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Activity #2</a:t>
            </a:r>
            <a:r>
              <a:rPr lang="en-US" baseline="0" dirty="0" smtClean="0"/>
              <a:t> Building		– 25 minutes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Activity #2</a:t>
            </a:r>
            <a:r>
              <a:rPr lang="en-US" baseline="0" dirty="0" smtClean="0"/>
              <a:t> Explain code	– 10 minutes   90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Demo 				- 15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95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59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Low voltage</a:t>
            </a:r>
          </a:p>
          <a:p>
            <a:r>
              <a:rPr lang="en-US" baseline="0" dirty="0" smtClean="0"/>
              <a:t>Never play with the main outlets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09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the scratch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3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the scratch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39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67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+ 45-55 minutes</a:t>
            </a:r>
          </a:p>
          <a:p>
            <a:r>
              <a:rPr lang="en-US" dirty="0" smtClean="0"/>
              <a:t>Skip section on 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77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out the scratch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69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68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8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endParaRPr lang="en-US" dirty="0" smtClean="0"/>
          </a:p>
          <a:p>
            <a:r>
              <a:rPr lang="en-US" dirty="0" smtClean="0"/>
              <a:t>Kids: Grade</a:t>
            </a:r>
            <a:r>
              <a:rPr lang="en-US" baseline="0" dirty="0" smtClean="0"/>
              <a:t> level, Programming experience, Electric &amp; Electronic circuits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https://www.youtube.com/watch?v=VQj71FWk1FA Harold Robins Help!</a:t>
            </a:r>
          </a:p>
          <a:p>
            <a:endParaRPr lang="en-US" dirty="0" smtClean="0"/>
          </a:p>
          <a:p>
            <a:r>
              <a:rPr lang="en-US" dirty="0" smtClean="0"/>
              <a:t>https://www.youtube.com/watch?v=PdBvBtdbQpw 3 </a:t>
            </a:r>
            <a:r>
              <a:rPr lang="en-US" dirty="0" err="1" smtClean="0"/>
              <a:t>Stoogies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https://www.youtube.com/watch?v=l-gQLqv9f4o pep talk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1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0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+ 10 m </a:t>
            </a:r>
          </a:p>
          <a:p>
            <a:endParaRPr lang="en-US" dirty="0" smtClean="0"/>
          </a:p>
          <a:p>
            <a:r>
              <a:rPr lang="en-US" dirty="0" smtClean="0"/>
              <a:t>30 minutes for Activity #1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5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67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8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6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06933" y="6361663"/>
            <a:ext cx="272822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02533" y="6379642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Comic Sans MS" panose="030F0702030302020204" pitchFamily="66" charset="0"/>
              <a:buChar char="&gt;"/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46491" y="6356350"/>
            <a:ext cx="265445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62393" y="6356350"/>
            <a:ext cx="2638553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45" y="489171"/>
            <a:ext cx="4941529" cy="173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3826" y="6348456"/>
            <a:ext cx="2682984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57175" y="6356350"/>
            <a:ext cx="264377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47651" y="6356350"/>
            <a:ext cx="265329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6977" y="6356350"/>
            <a:ext cx="2733969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38" y="2481026"/>
            <a:ext cx="3040234" cy="245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8547" y="3170727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dirty="0" smtClean="0">
                <a:latin typeface="Comic Sans MS" panose="030F0702030302020204" pitchFamily="66" charset="0"/>
              </a:rPr>
              <a:t>मैं अरदुनओ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hi-IN" dirty="0" smtClean="0">
                <a:latin typeface="Comic Sans MS" panose="030F0702030302020204" pitchFamily="66" charset="0"/>
              </a:rPr>
              <a:t>हूँ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73423" y="4479634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>
                <a:latin typeface="Comic Sans MS" panose="030F0702030302020204" pitchFamily="66" charset="0"/>
              </a:rPr>
              <a:t>我的</a:t>
            </a:r>
            <a:r>
              <a:rPr lang="en-US" dirty="0" smtClean="0">
                <a:latin typeface="Comic Sans MS" panose="030F0702030302020204" pitchFamily="66" charset="0"/>
              </a:rPr>
              <a:t>Arduino!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3971" y="5589247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Je </a:t>
            </a:r>
            <a:r>
              <a:rPr lang="en-US" dirty="0" err="1">
                <a:latin typeface="Comic Sans MS" panose="030F0702030302020204" pitchFamily="66" charset="0"/>
              </a:rPr>
              <a:t>suis</a:t>
            </a:r>
            <a:r>
              <a:rPr lang="en-US" dirty="0">
                <a:latin typeface="Comic Sans MS" panose="030F0702030302020204" pitchFamily="66" charset="0"/>
              </a:rPr>
              <a:t> Arduino</a:t>
            </a:r>
          </a:p>
        </p:txBody>
      </p:sp>
      <p:sp>
        <p:nvSpPr>
          <p:cNvPr id="9" name="Rectangle 8"/>
          <p:cNvSpPr/>
          <p:nvPr/>
        </p:nvSpPr>
        <p:spPr>
          <a:xfrm>
            <a:off x="2334951" y="2146758"/>
            <a:ext cx="240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Comic Sans MS" panose="030F0702030302020204" pitchFamily="66" charset="0"/>
              </a:rPr>
              <a:t>나는 아두 이노입니다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08263" y="5113778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mic Sans MS" panose="030F0702030302020204" pitchFamily="66" charset="0"/>
              </a:rPr>
              <a:t>Ik</a:t>
            </a:r>
            <a:r>
              <a:rPr lang="en-US" dirty="0">
                <a:latin typeface="Comic Sans MS" panose="030F0702030302020204" pitchFamily="66" charset="0"/>
              </a:rPr>
              <a:t> ben </a:t>
            </a:r>
            <a:r>
              <a:rPr lang="en-US" dirty="0" smtClean="0">
                <a:latin typeface="Comic Sans MS" panose="030F0702030302020204" pitchFamily="66" charset="0"/>
              </a:rPr>
              <a:t>Arduino!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6874" y="4938927"/>
            <a:ext cx="1673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mic Sans MS" panose="030F0702030302020204" pitchFamily="66" charset="0"/>
              </a:rPr>
              <a:t>Sono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Arduino!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146758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I am Arduino!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24426" y="2713121"/>
            <a:ext cx="3819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>
                <a:latin typeface="Comic Sans MS" panose="030F0702030302020204" pitchFamily="66" charset="0"/>
              </a:rPr>
              <a:t>Please team up with other participants and form a team of </a:t>
            </a:r>
            <a:r>
              <a:rPr lang="en-US" dirty="0" smtClean="0">
                <a:latin typeface="Comic Sans MS" panose="030F0702030302020204" pitchFamily="66" charset="0"/>
              </a:rPr>
              <a:t>three</a:t>
            </a: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Comic Sans MS" panose="030F0702030302020204" pitchFamily="66" charset="0"/>
              <a:buChar char="&gt;"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Request </a:t>
            </a:r>
            <a:r>
              <a:rPr lang="en-US" dirty="0">
                <a:latin typeface="Comic Sans MS" panose="030F0702030302020204" pitchFamily="66" charset="0"/>
              </a:rPr>
              <a:t>one parent to </a:t>
            </a:r>
            <a:r>
              <a:rPr lang="en-US" dirty="0" smtClean="0">
                <a:latin typeface="Comic Sans MS" panose="030F0702030302020204" pitchFamily="66" charset="0"/>
              </a:rPr>
              <a:t>volunteer to join &amp; </a:t>
            </a:r>
            <a:r>
              <a:rPr lang="en-US" dirty="0">
                <a:latin typeface="Comic Sans MS" panose="030F0702030302020204" pitchFamily="66" charset="0"/>
              </a:rPr>
              <a:t>assist the team if the members are below Grade </a:t>
            </a:r>
            <a:r>
              <a:rPr lang="en-US" dirty="0" smtClean="0">
                <a:latin typeface="Comic Sans MS" panose="030F0702030302020204" pitchFamily="66" charset="0"/>
              </a:rPr>
              <a:t>6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be using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1026" name="Picture 2" descr="C:\Users\pbhatter\Pictures\OLYMPUS Viewer 3\2014_06_08\P60804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1" y="1497617"/>
            <a:ext cx="5870859" cy="44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3201" y="2914650"/>
            <a:ext cx="313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 9  Volt battery</a:t>
            </a:r>
          </a:p>
          <a:p>
            <a:endParaRPr lang="en-US" sz="24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Variable resistor</a:t>
            </a:r>
          </a:p>
          <a:p>
            <a:endParaRPr lang="en-US" sz="24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Arduino software</a:t>
            </a:r>
          </a:p>
          <a:p>
            <a:endParaRPr lang="en-US" sz="2400" dirty="0" smtClean="0">
              <a:latin typeface="Comic Sans MS" panose="030F0702030302020204" pitchFamily="66" charset="0"/>
            </a:endParaRPr>
          </a:p>
          <a:p>
            <a:pPr marL="457200" indent="-457200"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Laptop 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0271" y="206064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And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Assemble the components on the breadboard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bhatter\Pictures\OLYMPUS Viewer 3\2014_06_07\P60704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1529006"/>
            <a:ext cx="6299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39" y="128334"/>
            <a:ext cx="6005609" cy="1143000"/>
          </a:xfrm>
        </p:spPr>
        <p:txBody>
          <a:bodyPr/>
          <a:lstStyle/>
          <a:p>
            <a:r>
              <a:rPr lang="en-US" sz="4000" dirty="0" smtClean="0"/>
              <a:t>How are holes identified on the our breadboard?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 flipH="1">
            <a:off x="3272054" y="2124831"/>
            <a:ext cx="5190697" cy="126381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flipH="1">
            <a:off x="3272054" y="2287822"/>
            <a:ext cx="5190697" cy="126381"/>
          </a:xfrm>
          <a:prstGeom prst="roundRect">
            <a:avLst>
              <a:gd name="adj" fmla="val 23215"/>
            </a:avLst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12" idx="3"/>
          </p:cNvCxnSpPr>
          <p:nvPr/>
        </p:nvCxnSpPr>
        <p:spPr>
          <a:xfrm>
            <a:off x="2090955" y="1623897"/>
            <a:ext cx="517308" cy="17486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22" y="1393064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Power rail #1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85" y="4809882"/>
            <a:ext cx="874276" cy="785064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922" y="5671148"/>
            <a:ext cx="2138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Power rail #2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090955" y="5671148"/>
            <a:ext cx="614484" cy="2643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977897" y="5055079"/>
            <a:ext cx="929205" cy="46759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46162" y="3828106"/>
            <a:ext cx="2398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    Hole a1</a:t>
            </a:r>
          </a:p>
          <a:p>
            <a:r>
              <a:rPr lang="en-US" sz="2400" dirty="0" smtClean="0">
                <a:latin typeface="Comic Sans MS" panose="030F0702030302020204" pitchFamily="66" charset="0"/>
              </a:rPr>
              <a:t>Row a, Column 1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552" y="2352810"/>
            <a:ext cx="2169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Positive or Plus or + Rail</a:t>
            </a:r>
            <a:endParaRPr lang="en-US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29" y="1980045"/>
            <a:ext cx="2419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Negative or Minus or - Rail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>
            <a:off x="2457581" y="2133934"/>
            <a:ext cx="666619" cy="68529"/>
          </a:xfrm>
          <a:prstGeom prst="straightConnector1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439972" y="2478027"/>
            <a:ext cx="51730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a LED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" name="Picture 6" descr="C:\Users\pbhatter\Desktop\Archive\IOT\Arduino\Workshop material\red 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24" y="2036763"/>
            <a:ext cx="3140043" cy="31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46786" y="5020049"/>
            <a:ext cx="5108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short  leg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925" y="2388254"/>
            <a:ext cx="4849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long leg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81959" y="3606784"/>
            <a:ext cx="1753865" cy="1138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130566" y="4745421"/>
            <a:ext cx="819806" cy="2746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0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2050" name="Picture 2" descr="C:\Users\pbhatter\Pictures\OLYMPUS Viewer 3\2014_06_08\P60804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5" y="1185079"/>
            <a:ext cx="6743316" cy="505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7311" y="1451988"/>
            <a:ext cx="44759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Insert long leg in  d3</a:t>
            </a:r>
          </a:p>
        </p:txBody>
      </p:sp>
      <p:sp>
        <p:nvSpPr>
          <p:cNvPr id="7" name="Rectangle 6"/>
          <p:cNvSpPr/>
          <p:nvPr/>
        </p:nvSpPr>
        <p:spPr>
          <a:xfrm>
            <a:off x="3466531" y="3721521"/>
            <a:ext cx="983802" cy="238126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4153520" y="3714156"/>
            <a:ext cx="304800" cy="111863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99964" y="5455604"/>
            <a:ext cx="4759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Insert 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short </a:t>
            </a: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leg in  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d5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5" name="Straight Arrow Connector 14"/>
          <p:cNvCxnSpPr>
            <a:endCxn id="9" idx="0"/>
          </p:cNvCxnSpPr>
          <p:nvPr/>
        </p:nvCxnSpPr>
        <p:spPr>
          <a:xfrm>
            <a:off x="2995834" y="2005363"/>
            <a:ext cx="1310086" cy="170879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696619" y="3905250"/>
            <a:ext cx="588962" cy="155035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514350" y="0"/>
            <a:ext cx="2332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+ Rail inward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</p:spPr>
        <p:txBody>
          <a:bodyPr/>
          <a:lstStyle/>
          <a:p>
            <a:r>
              <a:rPr lang="en-US" sz="3600" dirty="0" smtClean="0"/>
              <a:t>Insert LED on breadboard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00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7087263" y="2605151"/>
            <a:ext cx="1217614" cy="4572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6834850" y="2528951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242093" cy="1143000"/>
          </a:xfrm>
        </p:spPr>
        <p:txBody>
          <a:bodyPr/>
          <a:lstStyle/>
          <a:p>
            <a:r>
              <a:rPr lang="en-US" dirty="0" smtClean="0"/>
              <a:t>Pick a 270 Ohms Resistor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4098" name="Picture 2" descr="C:\Users\pbhatter\Pictures\OLYMPUS Viewer 3\2014_06_07\P60704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17" y="2036763"/>
            <a:ext cx="5492968" cy="41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 flipH="1">
            <a:off x="7201472" y="2608931"/>
            <a:ext cx="77861" cy="457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906287" y="2528951"/>
            <a:ext cx="85725" cy="6020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8304877" y="2528951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endCxn id="34" idx="1"/>
          </p:cNvCxnSpPr>
          <p:nvPr/>
        </p:nvCxnSpPr>
        <p:spPr>
          <a:xfrm>
            <a:off x="6477663" y="2833751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81102" y="2812736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flipH="1">
            <a:off x="7422818" y="2605151"/>
            <a:ext cx="77861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400126" y="2536511"/>
            <a:ext cx="85725" cy="6020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279249" y="3843650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Red Ring</a:t>
            </a:r>
          </a:p>
        </p:txBody>
      </p:sp>
      <p:cxnSp>
        <p:nvCxnSpPr>
          <p:cNvPr id="43" name="Straight Arrow Connector 42"/>
          <p:cNvCxnSpPr>
            <a:endCxn id="40" idx="2"/>
          </p:cNvCxnSpPr>
          <p:nvPr/>
        </p:nvCxnSpPr>
        <p:spPr>
          <a:xfrm flipH="1" flipV="1">
            <a:off x="7461748" y="3062351"/>
            <a:ext cx="387371" cy="965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656256" y="3263462"/>
            <a:ext cx="178594" cy="364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1" idx="0"/>
          </p:cNvCxnSpPr>
          <p:nvPr/>
        </p:nvCxnSpPr>
        <p:spPr>
          <a:xfrm flipH="1">
            <a:off x="7240402" y="2221429"/>
            <a:ext cx="38931" cy="387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696070" y="4028344"/>
            <a:ext cx="1369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Brown </a:t>
            </a:r>
            <a:r>
              <a:rPr lang="en-US" dirty="0">
                <a:latin typeface="Comic Sans MS" panose="030F0702030302020204" pitchFamily="66" charset="0"/>
              </a:rPr>
              <a:t>Ring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861208" y="1852097"/>
            <a:ext cx="144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Violet </a:t>
            </a:r>
            <a:r>
              <a:rPr lang="en-US" dirty="0" smtClean="0">
                <a:latin typeface="Comic Sans MS" panose="030F0702030302020204" pitchFamily="66" charset="0"/>
              </a:rPr>
              <a:t>Ring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1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Bend and insert the 270 Ohm resistor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10" y="1775800"/>
            <a:ext cx="6574221" cy="30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449" y="5309842"/>
            <a:ext cx="4398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mic Sans MS" panose="030F0702030302020204" pitchFamily="66" charset="0"/>
              </a:rPr>
              <a:t>Insert one leg in a5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0529" y="5331692"/>
            <a:ext cx="430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mic Sans MS" panose="030F0702030302020204" pitchFamily="66" charset="0"/>
              </a:rPr>
              <a:t>Insert other in a21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07628" y="4303986"/>
            <a:ext cx="315310" cy="10058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301354" y="4336650"/>
            <a:ext cx="315310" cy="10058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1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3074" name="Picture 2" descr="C:\Users\pbhatter\Pictures\OLYMPUS Viewer 3\2014_06_08\P6080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5" y="274638"/>
            <a:ext cx="7910610" cy="593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1709" y="2595177"/>
            <a:ext cx="468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one leg in a5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42281" y="3241508"/>
            <a:ext cx="1381919" cy="1074821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08263" y="5246468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other leg in a21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01711" y="4434517"/>
            <a:ext cx="1731963" cy="965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6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756" y="1633500"/>
            <a:ext cx="2397015" cy="307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the variable resistor (50K Ohm)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6389" y="4653501"/>
            <a:ext cx="2630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Left leg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2876551" y="4225054"/>
            <a:ext cx="1809749" cy="720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38550" y="4769360"/>
            <a:ext cx="2914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Middle leg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V="1">
            <a:off x="5095876" y="4201972"/>
            <a:ext cx="138604" cy="567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53201" y="4201970"/>
            <a:ext cx="2933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Right  leg</a:t>
            </a:r>
          </a:p>
          <a:p>
            <a:r>
              <a:rPr lang="en-US" sz="3200" dirty="0" smtClean="0">
                <a:latin typeface="Comic Sans MS" panose="030F0702030302020204" pitchFamily="66" charset="0"/>
              </a:rPr>
              <a:t> 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5619751" y="4225054"/>
            <a:ext cx="933450" cy="515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9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122" name="Picture 2" descr="C:\Users\pbhatter\Pictures\OLYMPUS Viewer 3\2014_06_08\P60804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2" y="274638"/>
            <a:ext cx="8045668" cy="60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7225" y="3132038"/>
            <a:ext cx="739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left leg  </a:t>
            </a: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in c21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95475" y="3564484"/>
            <a:ext cx="2457450" cy="61754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57225" y="425894"/>
            <a:ext cx="7391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Snap the variable to the bread </a:t>
            </a: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board. The variable resistor should hold its position once you snap 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1" y="2038063"/>
            <a:ext cx="5429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right leg  </a:t>
            </a: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in 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c23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469147" y="2440175"/>
            <a:ext cx="755440" cy="174185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381250" y="4865805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middle  leg  </a:t>
            </a: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in 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c22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873924" y="4334431"/>
            <a:ext cx="155276" cy="24386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 the journey to Internet of Things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Arduino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81125" y="4415590"/>
            <a:ext cx="64008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Pradeep Bhatter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Pbhatter</a:t>
            </a:r>
            <a:r>
              <a:rPr lang="en-US" sz="2000" dirty="0" smtClean="0"/>
              <a:t>, pbhatter@yahoo.com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923" y="318051"/>
            <a:ext cx="3907126" cy="137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http://moderndevice.com/wp-content/uploads/images/products/Momentary_Swi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512" y="1937589"/>
            <a:ext cx="4418761" cy="441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Pick in the switch and snap it on the breadboard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789" y="2089283"/>
            <a:ext cx="4743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Insert leg A in a27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59789" y="3072353"/>
            <a:ext cx="1195645" cy="21269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1978" y="5769705"/>
            <a:ext cx="5178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Insert leg B in a29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551066" y="5570129"/>
            <a:ext cx="595632" cy="1995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41581" y="2350893"/>
            <a:ext cx="317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Back leg in d27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890976" y="2889502"/>
            <a:ext cx="765545" cy="182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41581" y="4273864"/>
            <a:ext cx="3171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Back leg D in d29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543895" y="4667693"/>
            <a:ext cx="197686" cy="4146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8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will look like 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923246"/>
            <a:ext cx="3776662" cy="527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breadboard should now look like ….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4" y="1718533"/>
            <a:ext cx="7180918" cy="463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84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Connect wires on the breadboard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6663" y="2390775"/>
            <a:ext cx="667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Use shorter wires for connecting components on the board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81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bhatter\Pictures\OLYMPUS Viewer 3\2014_06_07\P60704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3" y="338960"/>
            <a:ext cx="7931440" cy="594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263" y="371218"/>
            <a:ext cx="7914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Plus Rail to e3 on with red wire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1734" y="2033211"/>
            <a:ext cx="5734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Minus </a:t>
            </a: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r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ail to e29 with blue wire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8366" y="5077893"/>
            <a:ext cx="6808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b22 to e27 with orange wire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151" y="1351753"/>
            <a:ext cx="7914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to Rails on the same side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Connect wires between breadboard and Arduino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5872" y="3171825"/>
            <a:ext cx="7497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mic Sans MS" panose="030F0702030302020204" pitchFamily="66" charset="0"/>
              </a:rPr>
              <a:t>&gt; Use longer wires for connecting the board to Arduino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4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763" y="97190"/>
            <a:ext cx="6462810" cy="1143000"/>
          </a:xfrm>
        </p:spPr>
        <p:txBody>
          <a:bodyPr/>
          <a:lstStyle/>
          <a:p>
            <a:r>
              <a:rPr lang="en-US" sz="3600" dirty="0" smtClean="0"/>
              <a:t>Let’s meet the Arduino again ….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584" y="2344295"/>
            <a:ext cx="4514381" cy="312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752702" y="1780572"/>
            <a:ext cx="0" cy="475739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38620" y="1222226"/>
            <a:ext cx="2997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Input /Output pins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36664" y="5780105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Power pins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857161" y="5561313"/>
            <a:ext cx="0" cy="437583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585" y="1971105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USB </a:t>
            </a:r>
          </a:p>
          <a:p>
            <a:r>
              <a:rPr lang="en-US" sz="2400" dirty="0" smtClean="0">
                <a:latin typeface="Comic Sans MS" panose="030F0702030302020204" pitchFamily="66" charset="0"/>
              </a:rPr>
              <a:t>Port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71270" y="3098234"/>
            <a:ext cx="416208" cy="219961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6086" y="5732839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Analog input pins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74007" y="5569527"/>
            <a:ext cx="0" cy="437583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138620" y="2256312"/>
            <a:ext cx="2881179" cy="314958"/>
          </a:xfrm>
          <a:prstGeom prst="roundRect">
            <a:avLst>
              <a:gd name="adj" fmla="val 50000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ounded Rectangle 16"/>
          <p:cNvSpPr/>
          <p:nvPr/>
        </p:nvSpPr>
        <p:spPr>
          <a:xfrm>
            <a:off x="4885943" y="5269411"/>
            <a:ext cx="1039844" cy="300116"/>
          </a:xfrm>
          <a:prstGeom prst="roundRect">
            <a:avLst/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ounded Rectangle 17"/>
          <p:cNvSpPr/>
          <p:nvPr/>
        </p:nvSpPr>
        <p:spPr>
          <a:xfrm>
            <a:off x="3610099" y="5264197"/>
            <a:ext cx="1182447" cy="305330"/>
          </a:xfrm>
          <a:prstGeom prst="roundRect">
            <a:avLst/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ounded Rectangle 18"/>
          <p:cNvSpPr/>
          <p:nvPr/>
        </p:nvSpPr>
        <p:spPr>
          <a:xfrm>
            <a:off x="1496291" y="2835317"/>
            <a:ext cx="1298098" cy="857002"/>
          </a:xfrm>
          <a:prstGeom prst="roundRect">
            <a:avLst>
              <a:gd name="adj" fmla="val 34758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ounded Rectangle 19"/>
          <p:cNvSpPr/>
          <p:nvPr/>
        </p:nvSpPr>
        <p:spPr>
          <a:xfrm>
            <a:off x="1816924" y="4675696"/>
            <a:ext cx="1071757" cy="798304"/>
          </a:xfrm>
          <a:prstGeom prst="roundRect">
            <a:avLst>
              <a:gd name="adj" fmla="val 34758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45795" y="4474683"/>
            <a:ext cx="1402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7-12V </a:t>
            </a:r>
          </a:p>
          <a:p>
            <a:r>
              <a:rPr lang="en-US" sz="2400" dirty="0" smtClean="0">
                <a:latin typeface="Comic Sans MS" panose="030F0702030302020204" pitchFamily="66" charset="0"/>
              </a:rPr>
              <a:t>DC input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10100" y="4175160"/>
            <a:ext cx="2315688" cy="629718"/>
          </a:xfrm>
          <a:prstGeom prst="roundRect">
            <a:avLst/>
          </a:prstGeom>
          <a:solidFill>
            <a:schemeClr val="bg1">
              <a:alpha val="17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019800" y="4214572"/>
            <a:ext cx="721429" cy="295657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48451" y="4039234"/>
            <a:ext cx="2495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ATMega328 Microcontroller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857161" y="3098234"/>
            <a:ext cx="288406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94062" y="2571270"/>
            <a:ext cx="22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LEDs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145340" y="2303804"/>
            <a:ext cx="496649" cy="428501"/>
          </a:xfrm>
          <a:prstGeom prst="roundRect">
            <a:avLst>
              <a:gd name="adj" fmla="val 50000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25555" y="2086852"/>
            <a:ext cx="416208" cy="219961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08808" y="1476219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Reset pin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91" y="1529255"/>
            <a:ext cx="6002809" cy="321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7516" y="5044965"/>
            <a:ext cx="82845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Connect GND  </a:t>
            </a:r>
            <a:r>
              <a:rPr lang="en-US" dirty="0">
                <a:latin typeface="Comic Sans MS" panose="030F0702030302020204" pitchFamily="66" charset="0"/>
              </a:rPr>
              <a:t>Pin on Arduino to </a:t>
            </a:r>
            <a:r>
              <a:rPr lang="en-US" dirty="0" smtClean="0">
                <a:latin typeface="Comic Sans MS" panose="030F0702030302020204" pitchFamily="66" charset="0"/>
              </a:rPr>
              <a:t>Minus Strip of Power rail </a:t>
            </a:r>
            <a:r>
              <a:rPr lang="en-US" dirty="0">
                <a:latin typeface="Comic Sans MS" panose="030F0702030302020204" pitchFamily="66" charset="0"/>
              </a:rPr>
              <a:t>on breadboard using </a:t>
            </a:r>
            <a:r>
              <a:rPr lang="en-US" dirty="0" smtClean="0">
                <a:latin typeface="Comic Sans MS" panose="030F0702030302020204" pitchFamily="66" charset="0"/>
              </a:rPr>
              <a:t>a blue wire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Connect </a:t>
            </a:r>
            <a:r>
              <a:rPr lang="en-US" dirty="0">
                <a:latin typeface="Comic Sans MS" panose="030F0702030302020204" pitchFamily="66" charset="0"/>
              </a:rPr>
              <a:t>5V Pin on Arduino to Plus rail on breadboard using red wire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Wingdings"/>
              <a:buChar char="Ø"/>
            </a:pPr>
            <a:endParaRPr lang="en-US" sz="2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70" y="1243504"/>
            <a:ext cx="1987433" cy="378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5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Connect battery to Arduino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9" y="2028755"/>
            <a:ext cx="5091210" cy="411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86401" y="5490759"/>
            <a:ext cx="365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mic Sans MS" panose="030F0702030302020204" pitchFamily="66" charset="0"/>
              </a:rPr>
              <a:t>&gt; Battery Connector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3736428" y="5628290"/>
            <a:ext cx="1749973" cy="1240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14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got?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10242" name="Picture 2" descr="C:\Users\pbhatter\Pictures\OLYMPUS Viewer 3\2014_06_07\P6070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96" y="2099660"/>
            <a:ext cx="5675586" cy="42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087710" cy="4708525"/>
          </a:xfrm>
        </p:spPr>
        <p:txBody>
          <a:bodyPr/>
          <a:lstStyle/>
          <a:p>
            <a:r>
              <a:rPr lang="en-US" sz="2400" dirty="0" smtClean="0"/>
              <a:t>Participate and enjoy; Share, work as a team.</a:t>
            </a:r>
          </a:p>
          <a:p>
            <a:r>
              <a:rPr lang="en-US" sz="2400" dirty="0"/>
              <a:t>Be Safe! </a:t>
            </a:r>
            <a:r>
              <a:rPr lang="en-US" sz="2400" dirty="0" smtClean="0"/>
              <a:t>Components can become really hot if incorrectly connected in certain ways.</a:t>
            </a:r>
            <a:endParaRPr lang="en-US" sz="2400" dirty="0"/>
          </a:p>
          <a:p>
            <a:r>
              <a:rPr lang="en-US" sz="2400" dirty="0" smtClean="0"/>
              <a:t>Getting attention: If your team needs help, please raise you hand and let me know.</a:t>
            </a:r>
          </a:p>
          <a:p>
            <a:r>
              <a:rPr lang="en-US" sz="2400" dirty="0" smtClean="0"/>
              <a:t>I might ask you to tilt and lower the laptop screen at some points so I can have you complete attention.</a:t>
            </a:r>
          </a:p>
          <a:p>
            <a:r>
              <a:rPr lang="en-US" sz="2400" dirty="0" smtClean="0"/>
              <a:t>Each participant gets to take a kit with home. </a:t>
            </a:r>
            <a:r>
              <a:rPr lang="en-US" sz="2400" b="1" dirty="0" smtClean="0"/>
              <a:t>Thank you O’Reilly </a:t>
            </a:r>
            <a:r>
              <a:rPr lang="en-US" sz="2400" b="1" dirty="0"/>
              <a:t>M</a:t>
            </a:r>
            <a:r>
              <a:rPr lang="en-US" sz="2400" b="1" dirty="0" smtClean="0"/>
              <a:t>edia! </a:t>
            </a:r>
          </a:p>
          <a:p>
            <a:r>
              <a:rPr lang="en-US" sz="2400" dirty="0" smtClean="0"/>
              <a:t>We hope you will play with it and one day we will see gadgets and art you create on the web.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0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Turn on the Battery to “On” by sliding the switch on the battery box to “ON”.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Is the small LED on the Arduino glowing?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Press the switch. Did the LED glow?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Turn the brightness control, while keeping the switch pressed. Did the brightness change?</a:t>
            </a:r>
          </a:p>
        </p:txBody>
      </p:sp>
    </p:spTree>
    <p:extLst>
      <p:ext uri="{BB962C8B-B14F-4D97-AF65-F5344CB8AC3E}">
        <p14:creationId xmlns:p14="http://schemas.microsoft.com/office/powerpoint/2010/main" val="9810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we followed for activity #1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Assemble the components on the breadboard</a:t>
            </a:r>
          </a:p>
          <a:p>
            <a:r>
              <a:rPr lang="en-US" dirty="0" smtClean="0"/>
              <a:t>Step 2: Connect wires on the breadboard</a:t>
            </a:r>
          </a:p>
          <a:p>
            <a:r>
              <a:rPr lang="en-US" dirty="0" smtClean="0"/>
              <a:t>Step 3: Connect wires between breadboard and Arduino</a:t>
            </a:r>
          </a:p>
          <a:p>
            <a:r>
              <a:rPr lang="en-US" dirty="0" smtClean="0"/>
              <a:t>Step 4: Connect battery to Arduino</a:t>
            </a:r>
          </a:p>
          <a:p>
            <a:r>
              <a:rPr lang="en-US" dirty="0" smtClean="0"/>
              <a:t>Step 5: 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1" y="274638"/>
            <a:ext cx="6005609" cy="1143000"/>
          </a:xfrm>
        </p:spPr>
        <p:txBody>
          <a:bodyPr/>
          <a:lstStyle/>
          <a:p>
            <a:r>
              <a:rPr lang="en-US" sz="3600" dirty="0" smtClean="0"/>
              <a:t>Time for Arduino to take a break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off </a:t>
            </a:r>
            <a:r>
              <a:rPr lang="en-US" dirty="0" smtClean="0"/>
              <a:t>the battery by sliding the switch to off</a:t>
            </a:r>
          </a:p>
          <a:p>
            <a:r>
              <a:rPr lang="en-US" dirty="0"/>
              <a:t>D</a:t>
            </a:r>
            <a:r>
              <a:rPr lang="en-US" dirty="0" smtClean="0"/>
              <a:t>isconnect </a:t>
            </a:r>
            <a:r>
              <a:rPr lang="en-US" dirty="0"/>
              <a:t>the battery from </a:t>
            </a:r>
            <a:r>
              <a:rPr lang="en-US" dirty="0" smtClean="0"/>
              <a:t>Arduino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Why?</a:t>
            </a:r>
          </a:p>
          <a:p>
            <a:r>
              <a:rPr lang="en-US" dirty="0" smtClean="0"/>
              <a:t>Remove all components from the bread board except the LED and resistor – we will use them in second activity.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2382674"/>
            <a:ext cx="7772400" cy="1470025"/>
          </a:xfrm>
        </p:spPr>
        <p:txBody>
          <a:bodyPr/>
          <a:lstStyle/>
          <a:p>
            <a:r>
              <a:rPr lang="en-US" sz="7200" dirty="0"/>
              <a:t>Let us meet the components ….</a:t>
            </a:r>
          </a:p>
        </p:txBody>
      </p:sp>
    </p:spTree>
    <p:extLst>
      <p:ext uri="{BB962C8B-B14F-4D97-AF65-F5344CB8AC3E}">
        <p14:creationId xmlns:p14="http://schemas.microsoft.com/office/powerpoint/2010/main" val="199188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am battery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249" y="1907627"/>
            <a:ext cx="71144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mic Sans MS" panose="030F0702030302020204" pitchFamily="66" charset="0"/>
              </a:rPr>
              <a:t>&gt; I  push the electrons or “electric charge”</a:t>
            </a:r>
          </a:p>
          <a:p>
            <a:pPr marL="342900" indent="-342900">
              <a:buFont typeface="Comic Sans MS" panose="030F0702030302020204" pitchFamily="66" charset="0"/>
              <a:buChar char="&gt;"/>
            </a:pPr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dirty="0" smtClean="0">
                <a:latin typeface="Comic Sans MS" panose="030F0702030302020204" pitchFamily="66" charset="0"/>
              </a:rPr>
              <a:t>&gt; The push is also called Voltage and is measured in Volts. </a:t>
            </a:r>
          </a:p>
        </p:txBody>
      </p:sp>
    </p:spTree>
    <p:extLst>
      <p:ext uri="{BB962C8B-B14F-4D97-AF65-F5344CB8AC3E}">
        <p14:creationId xmlns:p14="http://schemas.microsoft.com/office/powerpoint/2010/main" val="37689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am wire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7051" y="1985538"/>
            <a:ext cx="529205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I am the pipe thru which electrons flow from one component to another.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I do not change the flow/ offer resistance. 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What ever voltage is one end, it gets transferred to the other end.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Color of the insulation does not change what I do!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Color can help identifying what signal I have, if you follow convention. For example, red color in usually the +</a:t>
            </a:r>
            <a:r>
              <a:rPr lang="en-US" dirty="0" err="1" smtClean="0">
                <a:latin typeface="Comic Sans MS" panose="030F0702030302020204" pitchFamily="66" charset="0"/>
              </a:rPr>
              <a:t>ve</a:t>
            </a:r>
            <a:r>
              <a:rPr lang="en-US" dirty="0" smtClean="0">
                <a:latin typeface="Comic Sans MS" panose="030F0702030302020204" pitchFamily="66" charset="0"/>
              </a:rPr>
              <a:t> voltage while black is Ground.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322627" y="1665025"/>
            <a:ext cx="3821373" cy="3206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1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am L-E-D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" name="Picture 6" descr="C:\Users\pbhatter\Desktop\Archive\IOT\Arduino\Workshop material\red 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691" y="1565763"/>
            <a:ext cx="3661264" cy="36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053" y="1650584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An </a:t>
            </a:r>
            <a:r>
              <a:rPr lang="en-US" dirty="0">
                <a:latin typeface="Comic Sans MS" panose="030F0702030302020204" pitchFamily="66" charset="0"/>
              </a:rPr>
              <a:t>LED is a very small light, often colored (white / red / yellow / green)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Each </a:t>
            </a:r>
            <a:r>
              <a:rPr lang="en-US" dirty="0">
                <a:latin typeface="Comic Sans MS" panose="030F0702030302020204" pitchFamily="66" charset="0"/>
              </a:rPr>
              <a:t>LED has two legs ... a short and a long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Long </a:t>
            </a:r>
            <a:r>
              <a:rPr lang="en-US" dirty="0">
                <a:latin typeface="Comic Sans MS" panose="030F0702030302020204" pitchFamily="66" charset="0"/>
              </a:rPr>
              <a:t>is the PLUS (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+</a:t>
            </a:r>
            <a:r>
              <a:rPr lang="en-US" dirty="0">
                <a:latin typeface="Comic Sans MS" panose="030F0702030302020204" pitchFamily="66" charset="0"/>
              </a:rPr>
              <a:t>) (positive pole</a:t>
            </a:r>
            <a:r>
              <a:rPr lang="en-US" dirty="0" smtClean="0">
                <a:latin typeface="Comic Sans MS" panose="030F0702030302020204" pitchFamily="66" charset="0"/>
              </a:rPr>
              <a:t>)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It glows when current flows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It can handle only small amount of current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24277" y="5530362"/>
            <a:ext cx="4347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&gt; Short ... MINUS 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(-) (Negative pole</a:t>
            </a:r>
            <a:r>
              <a:rPr lang="en-US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98276" y="3305175"/>
            <a:ext cx="1640827" cy="14847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044963" y="4833950"/>
            <a:ext cx="609736" cy="6066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10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7"/>
            <a:ext cx="6163265" cy="1585694"/>
          </a:xfrm>
        </p:spPr>
        <p:txBody>
          <a:bodyPr/>
          <a:lstStyle/>
          <a:p>
            <a:r>
              <a:rPr lang="en-US" dirty="0" smtClean="0"/>
              <a:t>I am “Push for On” switch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051" y="1985538"/>
            <a:ext cx="39273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I let current pass when you press me.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I do not let any current to flow when I am left alone. 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pic>
        <p:nvPicPr>
          <p:cNvPr id="7" name="Picture 5" descr="http://moderndevice.com/wp-content/uploads/images/products/Momentary_Swit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005" y="2254569"/>
            <a:ext cx="3472389" cy="347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7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media.digikey.com/photos/Yageo%20Photos/CFR-25JB-270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81775">
            <a:off x="5931987" y="1556332"/>
            <a:ext cx="2234573" cy="223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251" y="285243"/>
            <a:ext cx="6005609" cy="1143000"/>
          </a:xfrm>
        </p:spPr>
        <p:txBody>
          <a:bodyPr/>
          <a:lstStyle/>
          <a:p>
            <a:r>
              <a:rPr lang="en-US" dirty="0" smtClean="0"/>
              <a:t>I am resistor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7052" y="1650584"/>
            <a:ext cx="53885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I offer resistance to the flow of current</a:t>
            </a:r>
          </a:p>
          <a:p>
            <a:endParaRPr lang="en-US" dirty="0" smtClean="0"/>
          </a:p>
          <a:p>
            <a:r>
              <a:rPr lang="en-US" dirty="0" smtClean="0">
                <a:latin typeface="Comic Sans MS" panose="030F0702030302020204" pitchFamily="66" charset="0"/>
              </a:rPr>
              <a:t>&gt; The </a:t>
            </a:r>
            <a:r>
              <a:rPr lang="en-US" dirty="0">
                <a:latin typeface="Comic Sans MS" panose="030F0702030302020204" pitchFamily="66" charset="0"/>
              </a:rPr>
              <a:t>amount of resistance I offer is fixed.</a:t>
            </a:r>
          </a:p>
          <a:p>
            <a:pPr indent="-285750">
              <a:buFont typeface="Wingdings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The </a:t>
            </a:r>
            <a:r>
              <a:rPr lang="en-US" dirty="0">
                <a:latin typeface="Comic Sans MS" panose="030F0702030302020204" pitchFamily="66" charset="0"/>
              </a:rPr>
              <a:t>amount of resistance I offer is measured in Ohms. Sometimes people prefer to use Kilo and Mega Ohms to keep the numbers small and easily </a:t>
            </a:r>
            <a:r>
              <a:rPr lang="en-US" dirty="0" smtClean="0">
                <a:latin typeface="Comic Sans MS" panose="030F0702030302020204" pitchFamily="66" charset="0"/>
              </a:rPr>
              <a:t>readable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The amount of resistance I offer is identified by the colors of the rings on me.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55614" y="1431819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Brown (1) </a:t>
            </a:r>
          </a:p>
          <a:p>
            <a:r>
              <a:rPr lang="en-US" dirty="0">
                <a:latin typeface="Comic Sans MS" panose="030F0702030302020204" pitchFamily="66" charset="0"/>
              </a:rPr>
              <a:t>Ring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67798" y="2173795"/>
            <a:ext cx="485402" cy="2843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097561" y="1918940"/>
            <a:ext cx="658053" cy="5097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16840" y="1800927"/>
            <a:ext cx="0" cy="6572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89905" y="109447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Violet (7) </a:t>
            </a:r>
          </a:p>
          <a:p>
            <a:r>
              <a:rPr lang="en-US" b="1" dirty="0" smtClean="0">
                <a:latin typeface="Comic Sans MS" panose="030F0702030302020204" pitchFamily="66" charset="0"/>
              </a:rPr>
              <a:t>Ring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9235" y="1483751"/>
            <a:ext cx="104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Red (2) 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4045" y="2850703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     7      0  Ohms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2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251" y="285243"/>
            <a:ext cx="6005609" cy="1143000"/>
          </a:xfrm>
        </p:spPr>
        <p:txBody>
          <a:bodyPr/>
          <a:lstStyle/>
          <a:p>
            <a:r>
              <a:rPr lang="en-US" dirty="0" smtClean="0"/>
              <a:t>I am breadboard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2" y="1411919"/>
            <a:ext cx="594360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025106" y="3355675"/>
            <a:ext cx="0" cy="34505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582947" y="3528203"/>
            <a:ext cx="0" cy="34505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69588" y="3651847"/>
            <a:ext cx="0" cy="34505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34132" y="3631717"/>
            <a:ext cx="0" cy="34505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69301" y="3355675"/>
            <a:ext cx="0" cy="34505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99801" y="3355675"/>
            <a:ext cx="0" cy="34505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2501" y="5400136"/>
            <a:ext cx="82684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I make connection, just like wires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&gt; You do not make these connections and you do not see them</a:t>
            </a:r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02956" y="1428243"/>
            <a:ext cx="27388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Here </a:t>
            </a:r>
            <a:r>
              <a:rPr lang="en-US" dirty="0">
                <a:latin typeface="Comic Sans MS" panose="030F0702030302020204" pitchFamily="66" charset="0"/>
              </a:rPr>
              <a:t>are some connections I made for </a:t>
            </a:r>
            <a:r>
              <a:rPr lang="en-US" dirty="0" smtClean="0">
                <a:latin typeface="Comic Sans MS" panose="030F0702030302020204" pitchFamily="66" charset="0"/>
              </a:rPr>
              <a:t>you</a:t>
            </a:r>
          </a:p>
          <a:p>
            <a:pPr marL="285750" indent="-285750">
              <a:buFont typeface="Wingdings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d5 to a5</a:t>
            </a: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a21 to c21</a:t>
            </a: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c22 to b22</a:t>
            </a: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e27 to d27</a:t>
            </a: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e29 to d29 </a:t>
            </a: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buFont typeface="Wingdings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pPr marL="742950" lvl="1" indent="-285750">
              <a:buFont typeface="Wingdings"/>
              <a:buChar char="Ø"/>
            </a:pPr>
            <a:endParaRPr lang="en-US" dirty="0" smtClean="0">
              <a:latin typeface="Comic Sans MS" panose="030F0702030302020204" pitchFamily="66" charset="0"/>
            </a:endParaRP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pPr marL="742950" lvl="1" indent="-285750">
              <a:buFont typeface="Wingdings"/>
              <a:buChar char="Ø"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/>
              <a:buChar char="Ø"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endParaRPr lang="en-US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95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Copy of this presentation is on the …..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to </a:t>
            </a:r>
            <a:r>
              <a:rPr lang="en-US" dirty="0" smtClean="0"/>
              <a:t>catch up if you need additional time for some steps or go ahead of the group</a:t>
            </a:r>
            <a:endParaRPr lang="en-US" dirty="0"/>
          </a:p>
          <a:p>
            <a:pPr lvl="1"/>
            <a:r>
              <a:rPr lang="en-US" dirty="0" smtClean="0"/>
              <a:t>It is in the folder on your desktop -“2014 OSCON IOT Workshop”</a:t>
            </a:r>
          </a:p>
          <a:p>
            <a:r>
              <a:rPr lang="en-US" dirty="0" smtClean="0"/>
              <a:t>Internet</a:t>
            </a:r>
          </a:p>
          <a:p>
            <a:pPr marL="457200" lvl="1" indent="0">
              <a:buNone/>
            </a:pPr>
            <a:r>
              <a:rPr lang="en-US" dirty="0" smtClean="0"/>
              <a:t> http://bit.ly/2014-OSCON-IOT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92" y="1970389"/>
            <a:ext cx="1060213" cy="303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pbhatter\Pictures\OLYMPUS Viewer 3\2014_06_07\P60704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5" y="1417639"/>
            <a:ext cx="62992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39" y="128334"/>
            <a:ext cx="6005609" cy="1143000"/>
          </a:xfrm>
        </p:spPr>
        <p:txBody>
          <a:bodyPr/>
          <a:lstStyle/>
          <a:p>
            <a:r>
              <a:rPr lang="en-US" dirty="0" smtClean="0"/>
              <a:t>How do I make the connections?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 flipH="1">
            <a:off x="6174859" y="2702004"/>
            <a:ext cx="134364" cy="860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flipH="1">
            <a:off x="6216091" y="3914304"/>
            <a:ext cx="134364" cy="860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 flipH="1">
            <a:off x="5827419" y="2702004"/>
            <a:ext cx="134364" cy="860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 flipH="1">
            <a:off x="5641062" y="2702004"/>
            <a:ext cx="134364" cy="860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 flipH="1">
            <a:off x="6016751" y="2702130"/>
            <a:ext cx="134364" cy="860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 flipH="1">
            <a:off x="1046439" y="1996630"/>
            <a:ext cx="5190697" cy="126381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flipH="1">
            <a:off x="1046437" y="2175467"/>
            <a:ext cx="5190697" cy="126381"/>
          </a:xfrm>
          <a:prstGeom prst="roundRect">
            <a:avLst>
              <a:gd name="adj" fmla="val 23215"/>
            </a:avLst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910142" y="2469813"/>
            <a:ext cx="0" cy="21847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51330" y="1996629"/>
            <a:ext cx="1521070" cy="642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2"/>
          </p:cNvCxnSpPr>
          <p:nvPr/>
        </p:nvCxnSpPr>
        <p:spPr>
          <a:xfrm>
            <a:off x="6242041" y="3562210"/>
            <a:ext cx="1666924" cy="1438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1"/>
          </p:cNvCxnSpPr>
          <p:nvPr/>
        </p:nvCxnSpPr>
        <p:spPr>
          <a:xfrm flipH="1">
            <a:off x="5827419" y="1502167"/>
            <a:ext cx="1046072" cy="5854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73491" y="1271334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Power rail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5" y="4654607"/>
            <a:ext cx="874276" cy="785064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221787" y="5208838"/>
            <a:ext cx="1439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Terminal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Strip </a:t>
            </a:r>
            <a:endParaRPr lang="en-US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1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is my resistance?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90650" y="2141160"/>
            <a:ext cx="1217614" cy="4572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38237" y="2064960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608264" y="2064960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endCxn id="11" idx="1"/>
          </p:cNvCxnSpPr>
          <p:nvPr/>
        </p:nvCxnSpPr>
        <p:spPr>
          <a:xfrm>
            <a:off x="781050" y="2369760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4489" y="2348745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33486" y="2064960"/>
            <a:ext cx="85725" cy="60204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1528672" y="2141160"/>
            <a:ext cx="77861" cy="4572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1726205" y="2141160"/>
            <a:ext cx="77861" cy="457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03513" y="2072520"/>
            <a:ext cx="85725" cy="6020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447799" y="3227010"/>
            <a:ext cx="1217614" cy="4572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95386" y="3150810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665413" y="3150810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endCxn id="26" idx="1"/>
          </p:cNvCxnSpPr>
          <p:nvPr/>
        </p:nvCxnSpPr>
        <p:spPr>
          <a:xfrm>
            <a:off x="838199" y="3455610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941638" y="3434595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290635" y="3150810"/>
            <a:ext cx="85725" cy="60204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H="1">
            <a:off x="1585821" y="3227010"/>
            <a:ext cx="77861" cy="457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1783354" y="3227010"/>
            <a:ext cx="77861" cy="457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60662" y="3158370"/>
            <a:ext cx="85725" cy="6020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485899" y="4328963"/>
            <a:ext cx="1217614" cy="4572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233486" y="4252763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703513" y="4252763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5" idx="1"/>
          </p:cNvCxnSpPr>
          <p:nvPr/>
        </p:nvCxnSpPr>
        <p:spPr>
          <a:xfrm>
            <a:off x="876299" y="4557563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979738" y="4536548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328735" y="4252763"/>
            <a:ext cx="85725" cy="60204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flipH="1">
            <a:off x="1623921" y="4328963"/>
            <a:ext cx="77861" cy="4572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flipH="1">
            <a:off x="1821454" y="4328963"/>
            <a:ext cx="77861" cy="4572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798762" y="4260323"/>
            <a:ext cx="85725" cy="602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509711" y="5493960"/>
            <a:ext cx="1217614" cy="4572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1257298" y="5417760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727325" y="5417760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endCxn id="44" idx="1"/>
          </p:cNvCxnSpPr>
          <p:nvPr/>
        </p:nvCxnSpPr>
        <p:spPr>
          <a:xfrm>
            <a:off x="900111" y="5722560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03550" y="5701545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352547" y="5417760"/>
            <a:ext cx="85725" cy="60204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flipH="1">
            <a:off x="1647733" y="5493960"/>
            <a:ext cx="77861" cy="457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flipH="1">
            <a:off x="1845266" y="5493960"/>
            <a:ext cx="77861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22574" y="5425320"/>
            <a:ext cx="85725" cy="6020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214936" y="4008743"/>
            <a:ext cx="1217614" cy="4572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4962523" y="3932543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6432550" y="3932543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endCxn id="53" idx="1"/>
          </p:cNvCxnSpPr>
          <p:nvPr/>
        </p:nvCxnSpPr>
        <p:spPr>
          <a:xfrm>
            <a:off x="4605336" y="4237343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708775" y="4216328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057772" y="3932543"/>
            <a:ext cx="85725" cy="60204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flipH="1">
            <a:off x="5352958" y="4008743"/>
            <a:ext cx="77861" cy="457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flipH="1">
            <a:off x="5550491" y="4008743"/>
            <a:ext cx="77861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27799" y="3940103"/>
            <a:ext cx="85725" cy="6020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12930" y="3227010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First Digit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900152" y="2598360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Second Digit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49692" y="3095029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Multiplier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22" name="Straight Arrow Connector 21"/>
          <p:cNvCxnSpPr>
            <a:endCxn id="53" idx="0"/>
          </p:cNvCxnSpPr>
          <p:nvPr/>
        </p:nvCxnSpPr>
        <p:spPr>
          <a:xfrm>
            <a:off x="4681776" y="3550176"/>
            <a:ext cx="418860" cy="3823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6" name="Straight Arrow Connector 3075"/>
          <p:cNvCxnSpPr/>
          <p:nvPr/>
        </p:nvCxnSpPr>
        <p:spPr>
          <a:xfrm>
            <a:off x="5057772" y="3019425"/>
            <a:ext cx="295186" cy="989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8" name="Straight Arrow Connector 3077"/>
          <p:cNvCxnSpPr>
            <a:stCxn id="63" idx="1"/>
            <a:endCxn id="59" idx="0"/>
          </p:cNvCxnSpPr>
          <p:nvPr/>
        </p:nvCxnSpPr>
        <p:spPr>
          <a:xfrm flipH="1">
            <a:off x="5589421" y="3418195"/>
            <a:ext cx="160271" cy="5905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954947" y="5055214"/>
            <a:ext cx="124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Tolerance</a:t>
            </a: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3081" name="Elbow Connector 3080"/>
          <p:cNvCxnSpPr>
            <a:stCxn id="72" idx="0"/>
            <a:endCxn id="60" idx="2"/>
          </p:cNvCxnSpPr>
          <p:nvPr/>
        </p:nvCxnSpPr>
        <p:spPr>
          <a:xfrm rot="16200000" flipV="1">
            <a:off x="6318134" y="4794672"/>
            <a:ext cx="513071" cy="80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3" y="5203447"/>
            <a:ext cx="12287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2" y="2593598"/>
            <a:ext cx="122872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9136" y="2012037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</a:t>
            </a:r>
            <a:endParaRPr lang="en-US" sz="4000" dirty="0"/>
          </a:p>
        </p:txBody>
      </p:sp>
      <p:sp>
        <p:nvSpPr>
          <p:cNvPr id="64" name="TextBox 63"/>
          <p:cNvSpPr txBox="1"/>
          <p:nvPr/>
        </p:nvSpPr>
        <p:spPr>
          <a:xfrm>
            <a:off x="176926" y="3165455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</a:t>
            </a:r>
            <a:endParaRPr lang="en-US" sz="4000" dirty="0"/>
          </a:p>
        </p:txBody>
      </p:sp>
      <p:sp>
        <p:nvSpPr>
          <p:cNvPr id="65" name="TextBox 64"/>
          <p:cNvSpPr txBox="1"/>
          <p:nvPr/>
        </p:nvSpPr>
        <p:spPr>
          <a:xfrm>
            <a:off x="146078" y="4241123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</a:t>
            </a:r>
            <a:endParaRPr lang="en-US" sz="4000" dirty="0"/>
          </a:p>
        </p:txBody>
      </p:sp>
      <p:sp>
        <p:nvSpPr>
          <p:cNvPr id="66" name="TextBox 65"/>
          <p:cNvSpPr txBox="1"/>
          <p:nvPr/>
        </p:nvSpPr>
        <p:spPr>
          <a:xfrm>
            <a:off x="241147" y="5384066"/>
            <a:ext cx="500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6559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pbhatter\Desktop\Archive\IOT\Arduino\Workshop material\2014-05-4 Start of Journey to IOT using Arduino\Private\raw\a-1845 10K P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75" y="923282"/>
            <a:ext cx="4527490" cy="452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am the variable resistor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17381" y="4761627"/>
            <a:ext cx="3065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mic Sans MS" panose="030F0702030302020204" pitchFamily="66" charset="0"/>
              </a:rPr>
              <a:t>&gt; I have three terminals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498275" y="4754053"/>
            <a:ext cx="521525" cy="17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56024" y="2874070"/>
            <a:ext cx="3126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mic Sans MS" panose="030F0702030302020204" pitchFamily="66" charset="0"/>
              </a:rPr>
              <a:t>&gt; I offer fixed resistance between the two end terminals.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886" y="1904574"/>
            <a:ext cx="3569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mic Sans MS" panose="030F0702030302020204" pitchFamily="66" charset="0"/>
              </a:rPr>
              <a:t>&gt; Resistance between the middle terminal and either of the two end terminal depends upon where the know is turned.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dirty="0" smtClean="0">
                <a:latin typeface="Comic Sans MS" panose="030F0702030302020204" pitchFamily="66" charset="0"/>
              </a:rPr>
              <a:t>&gt; The amount of resistance is somewhere in between fixed resistance and zero.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7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779" y="2853559"/>
            <a:ext cx="3988676" cy="23963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8145" y="3168868"/>
            <a:ext cx="3499944" cy="1773621"/>
          </a:xfrm>
          <a:prstGeom prst="roundRect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16995" y="214253"/>
            <a:ext cx="600560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Circuit, conductor and insulator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26375" y="3484836"/>
            <a:ext cx="2903484" cy="11338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66592" y="2853559"/>
            <a:ext cx="3988676" cy="239635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910958" y="3168868"/>
            <a:ext cx="3499944" cy="1773621"/>
          </a:xfrm>
          <a:prstGeom prst="roundRect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09188" y="3484836"/>
            <a:ext cx="2903484" cy="11338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pbhatter\AppData\Local\Microsoft\Windows\Temporary Internet Files\Content.IE5\QGL3CUUA\MC90044034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3098" flipH="1">
            <a:off x="2448113" y="2678036"/>
            <a:ext cx="1135118" cy="67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pbhatter\AppData\Local\Microsoft\Windows\Temporary Internet Files\Content.IE5\QGL3CUUA\MC90044034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3098" flipH="1">
            <a:off x="7465442" y="2678034"/>
            <a:ext cx="1135118" cy="67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19800" y="2629361"/>
            <a:ext cx="1166004" cy="1079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1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7807" y="1836654"/>
            <a:ext cx="84324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&gt; Circular path through which electricity can flow.</a:t>
            </a:r>
          </a:p>
          <a:p>
            <a:endParaRPr lang="en-US" sz="3200" dirty="0" smtClean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&gt; Needs a battery or source of electricity that can make the electricity flow through it.</a:t>
            </a:r>
          </a:p>
          <a:p>
            <a:pPr marL="457200" indent="-457200">
              <a:buFont typeface="Wingdings"/>
              <a:buChar char="Ø"/>
            </a:pPr>
            <a:endParaRPr lang="en-US" sz="3200" dirty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&gt;Something interesting like a LED, which does something when electricity flows.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push (Voltage)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7807" y="1836654"/>
            <a:ext cx="84324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&gt; Voltage is the push for the charge to flow</a:t>
            </a:r>
          </a:p>
          <a:p>
            <a:endParaRPr lang="en-US" sz="3200" dirty="0" smtClean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&gt; Voltage is measured in Volts</a:t>
            </a:r>
          </a:p>
          <a:p>
            <a:pPr marL="457200" indent="-457200">
              <a:buFont typeface="Wingdings"/>
              <a:buChar char="Ø"/>
            </a:pPr>
            <a:endParaRPr lang="en-US" sz="3200" dirty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&gt; Volts is shown as ‘V’ in diagrams</a:t>
            </a:r>
          </a:p>
          <a:p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6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Current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7807" y="1584406"/>
            <a:ext cx="84324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&gt; Current is the flow of electric charge</a:t>
            </a:r>
          </a:p>
          <a:p>
            <a:endParaRPr lang="en-US" sz="3200" dirty="0" smtClean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&gt; Current is measured in Ampere</a:t>
            </a:r>
          </a:p>
          <a:p>
            <a:endParaRPr lang="en-US" sz="3200" dirty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&gt; Ampere is shown as Amp or A in diagrams</a:t>
            </a:r>
          </a:p>
          <a:p>
            <a:endParaRPr lang="en-US" sz="3200" dirty="0" smtClean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&gt; Smaller unit of current is </a:t>
            </a:r>
            <a:r>
              <a:rPr lang="en-US" sz="3200" dirty="0" err="1" smtClean="0">
                <a:latin typeface="Comic Sans MS" panose="030F0702030302020204" pitchFamily="66" charset="0"/>
              </a:rPr>
              <a:t>milli</a:t>
            </a:r>
            <a:r>
              <a:rPr lang="en-US" sz="3200" dirty="0" smtClean="0">
                <a:latin typeface="Comic Sans MS" panose="030F0702030302020204" pitchFamily="66" charset="0"/>
              </a:rPr>
              <a:t> Ampere (or mA).</a:t>
            </a:r>
          </a:p>
          <a:p>
            <a:endParaRPr lang="en-US" sz="3200" dirty="0" smtClean="0">
              <a:latin typeface="Comic Sans MS" panose="030F0702030302020204" pitchFamily="66" charset="0"/>
            </a:endParaRPr>
          </a:p>
          <a:p>
            <a:r>
              <a:rPr lang="en-US" sz="3200" dirty="0" smtClean="0">
                <a:latin typeface="Comic Sans MS" panose="030F0702030302020204" pitchFamily="66" charset="0"/>
              </a:rPr>
              <a:t>&gt; 1000 </a:t>
            </a:r>
            <a:r>
              <a:rPr lang="en-US" sz="3200" dirty="0" err="1" smtClean="0">
                <a:latin typeface="Comic Sans MS" panose="030F0702030302020204" pitchFamily="66" charset="0"/>
              </a:rPr>
              <a:t>milli</a:t>
            </a:r>
            <a:r>
              <a:rPr lang="en-US" sz="3200" dirty="0" smtClean="0">
                <a:latin typeface="Comic Sans MS" panose="030F0702030302020204" pitchFamily="66" charset="0"/>
              </a:rPr>
              <a:t> Ampere = 1 Ampere</a:t>
            </a:r>
            <a:endParaRPr lang="en-US" sz="3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3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192250" y="1133658"/>
            <a:ext cx="4533678" cy="4533677"/>
            <a:chOff x="2192250" y="1133658"/>
            <a:chExt cx="4533678" cy="4533677"/>
          </a:xfrm>
        </p:grpSpPr>
        <p:graphicFrame>
          <p:nvGraphicFramePr>
            <p:cNvPr id="10" name="Diagram 9"/>
            <p:cNvGraphicFramePr/>
            <p:nvPr>
              <p:extLst>
                <p:ext uri="{D42A27DB-BD31-4B8C-83A1-F6EECF244321}">
                  <p14:modId xmlns:p14="http://schemas.microsoft.com/office/powerpoint/2010/main" val="1871873803"/>
                </p:ext>
              </p:extLst>
            </p:nvPr>
          </p:nvGraphicFramePr>
          <p:xfrm>
            <a:off x="3751917" y="2632803"/>
            <a:ext cx="1438554" cy="15353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2" name="Oval 11"/>
            <p:cNvSpPr/>
            <p:nvPr/>
          </p:nvSpPr>
          <p:spPr>
            <a:xfrm rot="5400000">
              <a:off x="2204356" y="2485065"/>
              <a:ext cx="4533677" cy="183086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4" name="Oval 13"/>
            <p:cNvSpPr/>
            <p:nvPr/>
          </p:nvSpPr>
          <p:spPr>
            <a:xfrm rot="8265922">
              <a:off x="2192251" y="2375550"/>
              <a:ext cx="4533677" cy="183086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5" name="Oval 14"/>
            <p:cNvSpPr/>
            <p:nvPr/>
          </p:nvSpPr>
          <p:spPr>
            <a:xfrm rot="2184622">
              <a:off x="2192250" y="2375548"/>
              <a:ext cx="4533677" cy="183086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3" name="Oval 12"/>
            <p:cNvSpPr/>
            <p:nvPr/>
          </p:nvSpPr>
          <p:spPr>
            <a:xfrm flipH="1">
              <a:off x="3751917" y="1265932"/>
              <a:ext cx="444019" cy="5549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-</a:t>
              </a:r>
              <a:endParaRPr lang="en-US" sz="3200" dirty="0"/>
            </a:p>
          </p:txBody>
        </p:sp>
        <p:sp>
          <p:nvSpPr>
            <p:cNvPr id="18" name="Oval 17"/>
            <p:cNvSpPr/>
            <p:nvPr/>
          </p:nvSpPr>
          <p:spPr>
            <a:xfrm flipH="1">
              <a:off x="4678469" y="5033725"/>
              <a:ext cx="444019" cy="5549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-</a:t>
              </a:r>
              <a:endParaRPr lang="en-US" sz="3200" dirty="0"/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3124200" y="274638"/>
            <a:ext cx="600560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Zoooooooming</a:t>
            </a:r>
            <a:r>
              <a:rPr lang="en-US" dirty="0" smtClean="0"/>
              <a:t> into matter …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73420" y="3958399"/>
            <a:ext cx="472966" cy="41957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-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>
          <a:xfrm>
            <a:off x="173420" y="4865873"/>
            <a:ext cx="472966" cy="41957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19" name="Oval 18"/>
          <p:cNvSpPr/>
          <p:nvPr/>
        </p:nvSpPr>
        <p:spPr>
          <a:xfrm>
            <a:off x="225972" y="5776277"/>
            <a:ext cx="472966" cy="419578"/>
          </a:xfrm>
          <a:prstGeom prst="ellipse">
            <a:avLst/>
          </a:prstGeom>
          <a:solidFill>
            <a:srgbClr val="F88174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404143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Electron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3022" y="4890996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Neutron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3861" y="577627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Proton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3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977642" y="3118945"/>
            <a:ext cx="630621" cy="583324"/>
          </a:xfrm>
          <a:prstGeom prst="ellipse">
            <a:avLst/>
          </a:prstGeom>
          <a:solidFill>
            <a:srgbClr val="F8817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+</a:t>
            </a:r>
            <a:endParaRPr lang="en-US" sz="5400" dirty="0"/>
          </a:p>
        </p:txBody>
      </p:sp>
      <p:sp>
        <p:nvSpPr>
          <p:cNvPr id="8" name="Oval 7"/>
          <p:cNvSpPr/>
          <p:nvPr/>
        </p:nvSpPr>
        <p:spPr>
          <a:xfrm>
            <a:off x="1954923" y="2278117"/>
            <a:ext cx="630621" cy="58332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-</a:t>
            </a:r>
            <a:endParaRPr lang="en-US" sz="5400" dirty="0"/>
          </a:p>
        </p:txBody>
      </p:sp>
      <p:sp>
        <p:nvSpPr>
          <p:cNvPr id="10" name="Oval 9"/>
          <p:cNvSpPr/>
          <p:nvPr/>
        </p:nvSpPr>
        <p:spPr>
          <a:xfrm>
            <a:off x="1497724" y="2535620"/>
            <a:ext cx="1545021" cy="17499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-</a:t>
            </a:r>
            <a:endParaRPr lang="en-US" sz="5400" dirty="0"/>
          </a:p>
        </p:txBody>
      </p:sp>
      <p:sp>
        <p:nvSpPr>
          <p:cNvPr id="11" name="Oval 10"/>
          <p:cNvSpPr/>
          <p:nvPr/>
        </p:nvSpPr>
        <p:spPr>
          <a:xfrm>
            <a:off x="4337215" y="3118945"/>
            <a:ext cx="630621" cy="583324"/>
          </a:xfrm>
          <a:prstGeom prst="ellipse">
            <a:avLst/>
          </a:prstGeom>
          <a:solidFill>
            <a:srgbClr val="F8817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12" name="Oval 11"/>
          <p:cNvSpPr/>
          <p:nvPr/>
        </p:nvSpPr>
        <p:spPr>
          <a:xfrm>
            <a:off x="4314496" y="2278117"/>
            <a:ext cx="630621" cy="58332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-</a:t>
            </a:r>
            <a:endParaRPr lang="en-US" sz="5400" dirty="0"/>
          </a:p>
        </p:txBody>
      </p:sp>
      <p:sp>
        <p:nvSpPr>
          <p:cNvPr id="13" name="Oval 12"/>
          <p:cNvSpPr/>
          <p:nvPr/>
        </p:nvSpPr>
        <p:spPr>
          <a:xfrm>
            <a:off x="3857297" y="2535620"/>
            <a:ext cx="1545021" cy="17499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+</a:t>
            </a:r>
            <a:endParaRPr lang="en-US" sz="5400" dirty="0"/>
          </a:p>
        </p:txBody>
      </p:sp>
      <p:sp>
        <p:nvSpPr>
          <p:cNvPr id="14" name="Oval 13"/>
          <p:cNvSpPr/>
          <p:nvPr/>
        </p:nvSpPr>
        <p:spPr>
          <a:xfrm>
            <a:off x="6595239" y="3100552"/>
            <a:ext cx="630621" cy="583324"/>
          </a:xfrm>
          <a:prstGeom prst="ellipse">
            <a:avLst/>
          </a:prstGeom>
          <a:solidFill>
            <a:srgbClr val="F8817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+</a:t>
            </a:r>
            <a:endParaRPr lang="en-US" sz="5400" dirty="0"/>
          </a:p>
        </p:txBody>
      </p:sp>
      <p:sp>
        <p:nvSpPr>
          <p:cNvPr id="15" name="Oval 14"/>
          <p:cNvSpPr/>
          <p:nvPr/>
        </p:nvSpPr>
        <p:spPr>
          <a:xfrm>
            <a:off x="6572520" y="2259724"/>
            <a:ext cx="630621" cy="58332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-</a:t>
            </a:r>
            <a:endParaRPr lang="en-US" sz="5400" dirty="0"/>
          </a:p>
        </p:txBody>
      </p:sp>
      <p:sp>
        <p:nvSpPr>
          <p:cNvPr id="16" name="Oval 15"/>
          <p:cNvSpPr/>
          <p:nvPr/>
        </p:nvSpPr>
        <p:spPr>
          <a:xfrm>
            <a:off x="6115321" y="2517227"/>
            <a:ext cx="1545021" cy="17499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21" name="Oval 20"/>
          <p:cNvSpPr/>
          <p:nvPr/>
        </p:nvSpPr>
        <p:spPr>
          <a:xfrm>
            <a:off x="325820" y="3100551"/>
            <a:ext cx="630621" cy="583324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-</a:t>
            </a:r>
            <a:endParaRPr lang="en-US" sz="54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50883" y="2569779"/>
            <a:ext cx="804040" cy="530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08263" y="2569779"/>
            <a:ext cx="17062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6"/>
            <a:endCxn id="15" idx="2"/>
          </p:cNvCxnSpPr>
          <p:nvPr/>
        </p:nvCxnSpPr>
        <p:spPr>
          <a:xfrm flipV="1">
            <a:off x="4945117" y="2551386"/>
            <a:ext cx="1627403" cy="18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225860" y="2569779"/>
            <a:ext cx="1129864" cy="706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itle 1"/>
          <p:cNvSpPr txBox="1">
            <a:spLocks/>
          </p:cNvSpPr>
          <p:nvPr/>
        </p:nvSpPr>
        <p:spPr>
          <a:xfrm>
            <a:off x="3124200" y="274638"/>
            <a:ext cx="6005609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Flow of electrons…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Ohm’s Law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57201" y="1602779"/>
            <a:ext cx="8366166" cy="21999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Comic Sans MS" panose="030F0702030302020204" pitchFamily="66" charset="0"/>
              <a:buChar char="&gt;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we increase the resistance in the circuit, less current will flow thru it.</a:t>
            </a:r>
          </a:p>
          <a:p>
            <a:r>
              <a:rPr lang="en-US" dirty="0" smtClean="0"/>
              <a:t>Provided we do not change the  voltage ( push).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device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1028" name="Picture 4" descr="http://i.i.cbsi.com/cnwk.1d/i/tim/2013/04/02/nike_fuelband_610x3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1" y="4097122"/>
            <a:ext cx="4347411" cy="225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i.cbsi.com/cnwk.1d/i/tim2/2013/10/09/Fitbit_Force_35828458_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7" y="1551182"/>
            <a:ext cx="3282915" cy="23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2" y="1466321"/>
            <a:ext cx="39528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0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Ohm’s Law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8342416" cy="2199904"/>
          </a:xfrm>
        </p:spPr>
        <p:txBody>
          <a:bodyPr/>
          <a:lstStyle/>
          <a:p>
            <a:pPr>
              <a:buFont typeface="Comic Sans MS" panose="030F0702030302020204" pitchFamily="66" charset="0"/>
              <a:buChar char="&gt;"/>
            </a:pPr>
            <a:r>
              <a:rPr lang="en-US" dirty="0" smtClean="0"/>
              <a:t>If we increase the push(voltage) applied to the circuit, more current will flow thru the circuit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dirty="0" smtClean="0"/>
              <a:t>Provided we do not change the  resistance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2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Ohm’s Law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8342416" cy="2199904"/>
          </a:xfrm>
        </p:spPr>
        <p:txBody>
          <a:bodyPr/>
          <a:lstStyle/>
          <a:p>
            <a:pPr>
              <a:buFont typeface="Comic Sans MS" panose="030F0702030302020204" pitchFamily="66" charset="0"/>
              <a:buChar char="&gt;"/>
            </a:pPr>
            <a:r>
              <a:rPr lang="en-US" dirty="0" smtClean="0"/>
              <a:t>Voltage drop across a component is the amount of current flowing through it and multiplied by the resistance offered by it.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dirty="0" smtClean="0"/>
              <a:t>V = I * 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use </a:t>
            </a:r>
            <a:r>
              <a:rPr lang="en-US" dirty="0"/>
              <a:t>Ohm’s law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4469"/>
            <a:ext cx="8229599" cy="387169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mic Sans MS" panose="030F0702030302020204" pitchFamily="66" charset="0"/>
              </a:rPr>
              <a:t>&gt; LED manufacturer says: “This LED may be damaged if current above 10 </a:t>
            </a:r>
            <a:r>
              <a:rPr lang="en-US" dirty="0" err="1" smtClean="0">
                <a:latin typeface="Comic Sans MS" panose="030F0702030302020204" pitchFamily="66" charset="0"/>
              </a:rPr>
              <a:t>milli</a:t>
            </a:r>
            <a:r>
              <a:rPr lang="en-US" dirty="0" smtClean="0">
                <a:latin typeface="Comic Sans MS" panose="030F0702030302020204" pitchFamily="66" charset="0"/>
              </a:rPr>
              <a:t> Amps flows thru it. The voltage across the red LED will be 2 volts when it is glowing.”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306779" cy="939307"/>
          </a:xfrm>
        </p:spPr>
        <p:txBody>
          <a:bodyPr/>
          <a:lstStyle/>
          <a:p>
            <a:r>
              <a:rPr lang="en-US" dirty="0" smtClean="0"/>
              <a:t>The circuit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77412" y="3251414"/>
            <a:ext cx="5111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27537" y="3387892"/>
            <a:ext cx="2183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433010" y="2036763"/>
            <a:ext cx="3709" cy="1214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32"/>
          <p:cNvSpPr/>
          <p:nvPr/>
        </p:nvSpPr>
        <p:spPr>
          <a:xfrm rot="10800000">
            <a:off x="6165945" y="3535979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/>
          <p:cNvCxnSpPr>
            <a:stCxn id="33" idx="3"/>
          </p:cNvCxnSpPr>
          <p:nvPr/>
        </p:nvCxnSpPr>
        <p:spPr>
          <a:xfrm flipV="1">
            <a:off x="6363269" y="1995939"/>
            <a:ext cx="11926" cy="154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65944" y="3986213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708227" y="3624359"/>
            <a:ext cx="394138" cy="2740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68813" y="3848669"/>
            <a:ext cx="394138" cy="3128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375195" y="4019330"/>
            <a:ext cx="0" cy="74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425592" y="2037593"/>
            <a:ext cx="39302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440428" y="3453387"/>
            <a:ext cx="0" cy="85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06650" y="311718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5</a:t>
            </a:r>
            <a:r>
              <a:rPr lang="en-US" dirty="0" smtClean="0">
                <a:latin typeface="Comic Sans MS" panose="030F0702030302020204" pitchFamily="66" charset="0"/>
              </a:rPr>
              <a:t> Volt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99090" y="5464116"/>
            <a:ext cx="8544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omic Sans MS" panose="030F0702030302020204" pitchFamily="66" charset="0"/>
              </a:rPr>
              <a:t>… in the </a:t>
            </a:r>
            <a:r>
              <a:rPr lang="en-US" sz="3600" dirty="0">
                <a:latin typeface="Comic Sans MS" panose="030F0702030302020204" pitchFamily="66" charset="0"/>
              </a:rPr>
              <a:t>language of the </a:t>
            </a:r>
            <a:r>
              <a:rPr lang="en-US" sz="3600" dirty="0" smtClean="0">
                <a:latin typeface="Comic Sans MS" panose="030F0702030302020204" pitchFamily="66" charset="0"/>
              </a:rPr>
              <a:t>engineers !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030908" y="4744426"/>
            <a:ext cx="491309" cy="6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338769" y="4276994"/>
            <a:ext cx="350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338769" y="4648892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553010" y="4648892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784596" y="4648892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475247" y="4648892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89488" y="4648892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176133" y="4744426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921074" y="4648892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343711" y="4750507"/>
            <a:ext cx="1026747" cy="10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688263" y="4242825"/>
            <a:ext cx="0" cy="4060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647675" y="4634501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861916" y="4634501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093502" y="4634501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784153" y="4634501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998394" y="4634501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522217" y="4706895"/>
            <a:ext cx="162636" cy="152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229980" y="4634501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557407" y="4901839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270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2404871" y="4293138"/>
            <a:ext cx="5351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881121" y="4155752"/>
            <a:ext cx="5351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24200" y="3942995"/>
            <a:ext cx="0" cy="2127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180262" y="5002451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5</a:t>
            </a:r>
            <a:r>
              <a:rPr lang="en-US" dirty="0" smtClean="0">
                <a:latin typeface="Comic Sans MS" panose="030F0702030302020204" pitchFamily="66" charset="0"/>
              </a:rPr>
              <a:t>0 </a:t>
            </a:r>
            <a:r>
              <a:rPr lang="en-US" dirty="0" err="1" smtClean="0">
                <a:latin typeface="Comic Sans MS" panose="030F0702030302020204" pitchFamily="66" charset="0"/>
              </a:rPr>
              <a:t>k</a:t>
            </a:r>
            <a:r>
              <a:rPr lang="en-US" sz="2400" dirty="0" err="1" smtClean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67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66" y="2917029"/>
            <a:ext cx="4842466" cy="311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1026" name="Picture 2" descr="C:\Users\pbhatter\Desktop\Archive\IOT\Arduino\Workshop material\2014-05-4 Start of Journey to IOT using Arduino\Private\raw\arduino_un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2352" y="3036394"/>
            <a:ext cx="3918113" cy="2743576"/>
          </a:xfrm>
          <a:prstGeom prst="rect">
            <a:avLst/>
          </a:prstGeom>
          <a:noFill/>
          <a:ln w="539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4493086" y="2126863"/>
            <a:ext cx="0" cy="9442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22076" y="2126864"/>
            <a:ext cx="407101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5088" y="2126863"/>
            <a:ext cx="0" cy="279082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5088" y="4917688"/>
            <a:ext cx="71437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881565" y="2318952"/>
            <a:ext cx="0" cy="9192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67490" y="2318951"/>
            <a:ext cx="331407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7013" y="2345938"/>
            <a:ext cx="0" cy="2419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7013" y="4765288"/>
            <a:ext cx="5524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306779" cy="939307"/>
          </a:xfrm>
        </p:spPr>
        <p:txBody>
          <a:bodyPr/>
          <a:lstStyle/>
          <a:p>
            <a:r>
              <a:rPr lang="en-US" dirty="0" smtClean="0"/>
              <a:t>The wiring diagram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3881565" y="3238211"/>
            <a:ext cx="6115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699268" y="4832163"/>
            <a:ext cx="33630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749311" y="4733548"/>
            <a:ext cx="236220" cy="19723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5035574" y="5256642"/>
            <a:ext cx="23205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5814174" y="5186243"/>
            <a:ext cx="493700" cy="173925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871723" y="5186243"/>
            <a:ext cx="41343" cy="1739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963118" y="5186243"/>
            <a:ext cx="41343" cy="173925"/>
          </a:xfrm>
          <a:prstGeom prst="roundRect">
            <a:avLst/>
          </a:prstGeom>
          <a:solidFill>
            <a:srgbClr val="7030A0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6040352" y="5182684"/>
            <a:ext cx="41343" cy="1739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7000486" y="5554160"/>
            <a:ext cx="143043" cy="19049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7298123" y="4491058"/>
            <a:ext cx="406037" cy="361394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383232" y="4529623"/>
            <a:ext cx="236220" cy="2552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7373186" y="4852452"/>
            <a:ext cx="0" cy="1198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7" idx="2"/>
          </p:cNvCxnSpPr>
          <p:nvPr/>
        </p:nvCxnSpPr>
        <p:spPr>
          <a:xfrm>
            <a:off x="7501142" y="4852452"/>
            <a:ext cx="200" cy="1198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650380" y="4852452"/>
            <a:ext cx="0" cy="1198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/>
        </p:nvSpPr>
        <p:spPr>
          <a:xfrm>
            <a:off x="8194674" y="4912365"/>
            <a:ext cx="381000" cy="281192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8239961" y="5193557"/>
            <a:ext cx="0" cy="10895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8541586" y="5193557"/>
            <a:ext cx="0" cy="10607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8239961" y="4785539"/>
            <a:ext cx="0" cy="1321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519361" y="4784893"/>
            <a:ext cx="0" cy="1274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8" name="Oval 1137"/>
          <p:cNvSpPr/>
          <p:nvPr/>
        </p:nvSpPr>
        <p:spPr>
          <a:xfrm>
            <a:off x="8321674" y="5007766"/>
            <a:ext cx="120650" cy="1016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4749311" y="3238211"/>
            <a:ext cx="54591" cy="14953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442324" y="3071157"/>
            <a:ext cx="99262" cy="1600598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7501343" y="5109366"/>
            <a:ext cx="441653" cy="0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7942996" y="4694548"/>
            <a:ext cx="302526" cy="1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7942996" y="4694548"/>
            <a:ext cx="0" cy="459631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67421" y="1371599"/>
            <a:ext cx="1328437" cy="5675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9 Volt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34" idx="1"/>
          </p:cNvCxnSpPr>
          <p:nvPr/>
        </p:nvCxnSpPr>
        <p:spPr>
          <a:xfrm flipH="1" flipV="1">
            <a:off x="1403131" y="1655378"/>
            <a:ext cx="3464290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403131" y="1655379"/>
            <a:ext cx="0" cy="10240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5370" y="4436495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5V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2772" y="4991850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GND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5574" y="42868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LED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57466" y="5109366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l-G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l-GR" b="1" dirty="0">
                <a:solidFill>
                  <a:schemeClr val="bg1"/>
                </a:solidFill>
                <a:latin typeface="Comic Sans MS" panose="030F0702030302020204" pitchFamily="66" charset="0"/>
              </a:rPr>
              <a:t>270 Ω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51150" y="3844727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Variable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resistor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94259" y="532155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LED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3557" y="368679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Long leg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67421" y="3985879"/>
            <a:ext cx="118110" cy="54374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5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Which picture will you use to help a friend drive from Redwood City to Mountain View?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09" y="1770062"/>
            <a:ext cx="1540441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792286"/>
            <a:ext cx="1659992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1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344057" cy="1143000"/>
          </a:xfrm>
        </p:spPr>
        <p:txBody>
          <a:bodyPr/>
          <a:lstStyle/>
          <a:p>
            <a:r>
              <a:rPr lang="en-US" dirty="0" smtClean="0"/>
              <a:t>Have you seen this </a:t>
            </a:r>
            <a:br>
              <a:rPr lang="en-US" dirty="0" smtClean="0"/>
            </a:br>
            <a:r>
              <a:rPr lang="en-US" dirty="0" smtClean="0"/>
              <a:t>one ….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10" y="1999540"/>
            <a:ext cx="6374230" cy="35719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going to do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Make a light with a switch and a dimmer</a:t>
            </a:r>
          </a:p>
          <a:p>
            <a:r>
              <a:rPr lang="en-US" sz="2800" dirty="0" smtClean="0"/>
              <a:t>Make a smart light that glows when it is dark using </a:t>
            </a:r>
            <a:r>
              <a:rPr lang="en-US" sz="2800" u="sng" dirty="0" smtClean="0"/>
              <a:t>Arduino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Have fun …</a:t>
            </a:r>
          </a:p>
          <a:p>
            <a:r>
              <a:rPr lang="en-US" sz="2800" dirty="0" smtClean="0"/>
              <a:t>Check out a device I have built, if we have time.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make our first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 a light with a switch and dimmer</a:t>
            </a:r>
          </a:p>
          <a:p>
            <a:r>
              <a:rPr lang="en-US" dirty="0" smtClean="0"/>
              <a:t>Why? </a:t>
            </a:r>
          </a:p>
          <a:p>
            <a:pPr marL="742950" lvl="2" indent="-342900">
              <a:buFont typeface="Comic Sans MS" panose="030F0702030302020204" pitchFamily="66" charset="0"/>
              <a:buChar char="&gt;"/>
            </a:pPr>
            <a:r>
              <a:rPr lang="en-US" dirty="0" smtClean="0"/>
              <a:t>To understand </a:t>
            </a:r>
            <a:r>
              <a:rPr lang="en-US" u="sng" dirty="0"/>
              <a:t>Circuit</a:t>
            </a:r>
            <a:r>
              <a:rPr lang="en-US" dirty="0"/>
              <a:t>, </a:t>
            </a:r>
            <a:r>
              <a:rPr lang="en-US" u="sng" dirty="0"/>
              <a:t>Electricity</a:t>
            </a:r>
            <a:r>
              <a:rPr lang="en-US" dirty="0"/>
              <a:t>, </a:t>
            </a:r>
            <a:r>
              <a:rPr lang="en-US" u="sng" dirty="0"/>
              <a:t>Current</a:t>
            </a:r>
            <a:r>
              <a:rPr lang="en-US" dirty="0"/>
              <a:t>,  </a:t>
            </a:r>
            <a:r>
              <a:rPr lang="en-US" u="sng" dirty="0" smtClean="0"/>
              <a:t>Voltage </a:t>
            </a:r>
            <a:r>
              <a:rPr lang="en-US" dirty="0" smtClean="0"/>
              <a:t>, </a:t>
            </a:r>
            <a:r>
              <a:rPr lang="en-US" u="sng" dirty="0" smtClean="0"/>
              <a:t>Resistance</a:t>
            </a:r>
          </a:p>
          <a:p>
            <a:pPr marL="742950" lvl="2" indent="-342900">
              <a:buFont typeface="Comic Sans MS" panose="030F0702030302020204" pitchFamily="66" charset="0"/>
              <a:buChar char="&gt;"/>
            </a:pPr>
            <a:r>
              <a:rPr lang="en-US" dirty="0" smtClean="0"/>
              <a:t>Most devices interact with the environment use these concepts</a:t>
            </a:r>
          </a:p>
          <a:p>
            <a:pPr marL="342900" lvl="1" indent="-342900">
              <a:buFont typeface="Comic Sans MS" panose="030F0702030302020204" pitchFamily="66" charset="0"/>
              <a:buChar char="&gt;"/>
            </a:pPr>
            <a:r>
              <a:rPr lang="en-US" dirty="0" smtClean="0"/>
              <a:t>How?</a:t>
            </a:r>
          </a:p>
          <a:p>
            <a:pPr marL="742950" lvl="2" indent="-342900">
              <a:buFont typeface="Comic Sans MS" panose="030F0702030302020204" pitchFamily="66" charset="0"/>
              <a:buChar char="&gt;"/>
            </a:pPr>
            <a:r>
              <a:rPr lang="en-US" dirty="0" smtClean="0"/>
              <a:t>Follow the 5 steps I explain next with me.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it look like?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10242" name="Picture 2" descr="C:\Users\pbhatter\Pictures\OLYMPUS Viewer 3\2014_06_07\P6070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96" y="2036763"/>
            <a:ext cx="5675586" cy="42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oxx4Kids-pptx-template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Devoxx4Kids-pptx-template (1)</Template>
  <TotalTime>12727</TotalTime>
  <Words>1834</Words>
  <Application>Microsoft Office PowerPoint</Application>
  <PresentationFormat>On-screen Show (4:3)</PresentationFormat>
  <Paragraphs>440</Paragraphs>
  <Slides>55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Devoxx4Kids-pptx-template (1)</vt:lpstr>
      <vt:lpstr>PowerPoint Presentation</vt:lpstr>
      <vt:lpstr>Start the journey to Internet of Things  with Arduino</vt:lpstr>
      <vt:lpstr>Ground rules</vt:lpstr>
      <vt:lpstr>Copy of this presentation is on the …..</vt:lpstr>
      <vt:lpstr>New device ….</vt:lpstr>
      <vt:lpstr>Have you seen this  one ….</vt:lpstr>
      <vt:lpstr>What are we going to do today?</vt:lpstr>
      <vt:lpstr>Let us make our first device</vt:lpstr>
      <vt:lpstr>What will it look like?</vt:lpstr>
      <vt:lpstr>We will be using …</vt:lpstr>
      <vt:lpstr>Step 1: Assemble the components on the breadboard </vt:lpstr>
      <vt:lpstr>How are holes identified on the our breadboard?</vt:lpstr>
      <vt:lpstr>Pick a LED</vt:lpstr>
      <vt:lpstr>Insert LED on breadboard</vt:lpstr>
      <vt:lpstr>Pick a 270 Ohms Resistor</vt:lpstr>
      <vt:lpstr>Bend and insert the 270 Ohm resistor</vt:lpstr>
      <vt:lpstr>PowerPoint Presentation</vt:lpstr>
      <vt:lpstr>Pick the variable resistor (50K Ohm)</vt:lpstr>
      <vt:lpstr>PowerPoint Presentation</vt:lpstr>
      <vt:lpstr>Pick in the switch and snap it on the breadboard</vt:lpstr>
      <vt:lpstr>It will look like …</vt:lpstr>
      <vt:lpstr>The breadboard should now look like ….</vt:lpstr>
      <vt:lpstr>Step 2: Connect wires on the breadboard</vt:lpstr>
      <vt:lpstr>PowerPoint Presentation</vt:lpstr>
      <vt:lpstr>Step 3: Connect wires between breadboard and Arduino </vt:lpstr>
      <vt:lpstr>Let’s meet the Arduino again ….</vt:lpstr>
      <vt:lpstr>PowerPoint Presentation</vt:lpstr>
      <vt:lpstr>Step 4: Connect battery to Arduino </vt:lpstr>
      <vt:lpstr>What have we got?</vt:lpstr>
      <vt:lpstr>Show time!</vt:lpstr>
      <vt:lpstr>Steps we followed for activity #1</vt:lpstr>
      <vt:lpstr>Time for Arduino to take a break</vt:lpstr>
      <vt:lpstr>Let us meet the components ….</vt:lpstr>
      <vt:lpstr>I am battery</vt:lpstr>
      <vt:lpstr>I am wire</vt:lpstr>
      <vt:lpstr>I am L-E-D</vt:lpstr>
      <vt:lpstr>I am “Push for On” switch</vt:lpstr>
      <vt:lpstr>I am resistor</vt:lpstr>
      <vt:lpstr>I am breadboard</vt:lpstr>
      <vt:lpstr>How do I make the connections?</vt:lpstr>
      <vt:lpstr>How much is my resistance?</vt:lpstr>
      <vt:lpstr>I am the variable resistor</vt:lpstr>
      <vt:lpstr>PowerPoint Presentation</vt:lpstr>
      <vt:lpstr>Circuit</vt:lpstr>
      <vt:lpstr>Electric push (Voltage)</vt:lpstr>
      <vt:lpstr>Electric Current</vt:lpstr>
      <vt:lpstr>PowerPoint Presentation</vt:lpstr>
      <vt:lpstr>PowerPoint Presentation</vt:lpstr>
      <vt:lpstr>Ohm’s Law</vt:lpstr>
      <vt:lpstr>Ohm’s Law </vt:lpstr>
      <vt:lpstr>Ohm’s Law </vt:lpstr>
      <vt:lpstr>What do we use Ohm’s law for?</vt:lpstr>
      <vt:lpstr>The circuit diagram</vt:lpstr>
      <vt:lpstr>The wiring diagram</vt:lpstr>
      <vt:lpstr>Which picture will you use to help a friend drive from Redwood City to Mountain View?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Pradeep</dc:creator>
  <cp:lastModifiedBy>Pradeep</cp:lastModifiedBy>
  <cp:revision>429</cp:revision>
  <cp:lastPrinted>2014-02-20T07:11:17Z</cp:lastPrinted>
  <dcterms:created xsi:type="dcterms:W3CDTF">2014-02-19T04:10:55Z</dcterms:created>
  <dcterms:modified xsi:type="dcterms:W3CDTF">2014-08-30T14:13:07Z</dcterms:modified>
</cp:coreProperties>
</file>